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Lst>
  <p:sldSz cx="6858000" cy="9906000" type="A4"/>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43" autoAdjust="0"/>
    <p:restoredTop sz="94660"/>
  </p:normalViewPr>
  <p:slideViewPr>
    <p:cSldViewPr snapToGrid="0">
      <p:cViewPr varScale="1">
        <p:scale>
          <a:sx n="73" d="100"/>
          <a:sy n="73" d="100"/>
        </p:scale>
        <p:origin x="3786" y="72"/>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9FFE34-DB5F-4A05-90FB-8B43FED131BF}" type="doc">
      <dgm:prSet loTypeId="urn:microsoft.com/office/officeart/2005/8/layout/process1" loCatId="process" qsTypeId="urn:microsoft.com/office/officeart/2005/8/quickstyle/3d3" qsCatId="3D" csTypeId="urn:microsoft.com/office/officeart/2005/8/colors/accent6_1" csCatId="accent6" phldr="1"/>
      <dgm:spPr/>
    </dgm:pt>
    <dgm:pt modelId="{3CDFCB20-A61D-420E-AD30-6543059E9AB1}">
      <dgm:prSet phldrT="[テキスト]"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事前相談</a:t>
          </a:r>
        </a:p>
      </dgm:t>
    </dgm:pt>
    <dgm:pt modelId="{B1D67AA4-3BF8-4577-AF41-8548B9265A2A}" type="parTrans" cxnId="{060FC41F-4019-4FBD-A979-6535FA37C3D7}">
      <dgm:prSet/>
      <dgm:spPr/>
      <dgm:t>
        <a:bodyPr/>
        <a:lstStyle/>
        <a:p>
          <a:endParaRPr kumimoji="1" lang="ja-JP" altLang="en-US"/>
        </a:p>
      </dgm:t>
    </dgm:pt>
    <dgm:pt modelId="{5BB83D45-3224-4A46-8E7F-9D02EB955BD3}" type="sibTrans" cxnId="{060FC41F-4019-4FBD-A979-6535FA37C3D7}">
      <dgm:prSet/>
      <dgm:spPr/>
      <dgm:t>
        <a:bodyPr/>
        <a:lstStyle/>
        <a:p>
          <a:endParaRPr kumimoji="1" lang="ja-JP" altLang="en-US"/>
        </a:p>
      </dgm:t>
    </dgm:pt>
    <dgm:pt modelId="{FD0E610D-0AF9-4D35-9BE6-290C2830A42C}">
      <dgm:prSet phldrT="[テキスト]"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書類準備</a:t>
          </a:r>
        </a:p>
      </dgm:t>
    </dgm:pt>
    <dgm:pt modelId="{AFF3AE54-7CA6-477E-B557-B2414F222062}" type="parTrans" cxnId="{88FCA71C-D62C-4E27-9C4E-140A23390E2E}">
      <dgm:prSet/>
      <dgm:spPr/>
      <dgm:t>
        <a:bodyPr/>
        <a:lstStyle/>
        <a:p>
          <a:endParaRPr kumimoji="1" lang="ja-JP" altLang="en-US"/>
        </a:p>
      </dgm:t>
    </dgm:pt>
    <dgm:pt modelId="{9A464708-AE1C-45EB-9077-5FB9C54C42C7}" type="sibTrans" cxnId="{88FCA71C-D62C-4E27-9C4E-140A23390E2E}">
      <dgm:prSet/>
      <dgm:spPr/>
      <dgm:t>
        <a:bodyPr/>
        <a:lstStyle/>
        <a:p>
          <a:endParaRPr kumimoji="1" lang="ja-JP" altLang="en-US"/>
        </a:p>
      </dgm:t>
    </dgm:pt>
    <dgm:pt modelId="{3B0CC414-4357-4AB5-8CBB-88F5F891B813}">
      <dgm:prSet phldrT="[テキスト]"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申請</a:t>
          </a:r>
        </a:p>
      </dgm:t>
    </dgm:pt>
    <dgm:pt modelId="{BCF6818F-4987-45EE-99D7-46B33F408E67}" type="parTrans" cxnId="{C10AEE7F-0160-4BC9-9284-DAF6EDC8B060}">
      <dgm:prSet/>
      <dgm:spPr/>
      <dgm:t>
        <a:bodyPr/>
        <a:lstStyle/>
        <a:p>
          <a:endParaRPr kumimoji="1" lang="ja-JP" altLang="en-US"/>
        </a:p>
      </dgm:t>
    </dgm:pt>
    <dgm:pt modelId="{1A99A397-1324-439F-A1DF-0C48DC683558}" type="sibTrans" cxnId="{C10AEE7F-0160-4BC9-9284-DAF6EDC8B060}">
      <dgm:prSet/>
      <dgm:spPr/>
      <dgm:t>
        <a:bodyPr/>
        <a:lstStyle/>
        <a:p>
          <a:endParaRPr kumimoji="1" lang="ja-JP" altLang="en-US"/>
        </a:p>
      </dgm:t>
    </dgm:pt>
    <dgm:pt modelId="{24AC146A-AA97-4B7C-8142-82761854E2DC}">
      <dgm:prSet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交付決定</a:t>
          </a:r>
        </a:p>
      </dgm:t>
    </dgm:pt>
    <dgm:pt modelId="{083FCC6B-3D99-4AEB-BE28-84976F61DF0D}" type="parTrans" cxnId="{75A9C211-1982-484E-8A29-7FB60D2162FC}">
      <dgm:prSet/>
      <dgm:spPr/>
      <dgm:t>
        <a:bodyPr/>
        <a:lstStyle/>
        <a:p>
          <a:endParaRPr kumimoji="1" lang="ja-JP" altLang="en-US"/>
        </a:p>
      </dgm:t>
    </dgm:pt>
    <dgm:pt modelId="{C3C833C7-7379-41FD-8F9E-82523003E05B}" type="sibTrans" cxnId="{75A9C211-1982-484E-8A29-7FB60D2162FC}">
      <dgm:prSet/>
      <dgm:spPr/>
      <dgm:t>
        <a:bodyPr/>
        <a:lstStyle/>
        <a:p>
          <a:endParaRPr kumimoji="1" lang="ja-JP" altLang="en-US"/>
        </a:p>
      </dgm:t>
    </dgm:pt>
    <dgm:pt modelId="{78F05B63-99B1-48F1-8BE7-B59E93CAC07C}">
      <dgm:prSet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解体工事</a:t>
          </a:r>
        </a:p>
      </dgm:t>
    </dgm:pt>
    <dgm:pt modelId="{78241545-5B3B-472F-9517-30E9F53F882F}" type="parTrans" cxnId="{C4FBCA8F-9004-4AB2-A014-4FF3FF8F97C7}">
      <dgm:prSet/>
      <dgm:spPr/>
      <dgm:t>
        <a:bodyPr/>
        <a:lstStyle/>
        <a:p>
          <a:endParaRPr kumimoji="1" lang="ja-JP" altLang="en-US"/>
        </a:p>
      </dgm:t>
    </dgm:pt>
    <dgm:pt modelId="{6BA5B15E-A59C-4BF6-9C4C-7407FD8CA8F0}" type="sibTrans" cxnId="{C4FBCA8F-9004-4AB2-A014-4FF3FF8F97C7}">
      <dgm:prSet/>
      <dgm:spPr/>
      <dgm:t>
        <a:bodyPr/>
        <a:lstStyle/>
        <a:p>
          <a:endParaRPr kumimoji="1" lang="ja-JP" altLang="en-US"/>
        </a:p>
      </dgm:t>
    </dgm:pt>
    <dgm:pt modelId="{122FBD74-03D9-4E9E-BA24-39AFF1A76242}">
      <dgm:prSet custT="1"/>
      <dgm:spPr/>
      <dgm:t>
        <a:bodyPr/>
        <a:lstStyle/>
        <a:p>
          <a:r>
            <a:rPr kumimoji="1" lang="ja-JP" altLang="en-US" sz="1600" dirty="0">
              <a:latin typeface="AR P丸ゴシック体M" panose="020F0600000000000000" pitchFamily="50" charset="-128"/>
              <a:ea typeface="AR P丸ゴシック体M" panose="020F0600000000000000" pitchFamily="50" charset="-128"/>
            </a:rPr>
            <a:t>実績報告</a:t>
          </a:r>
        </a:p>
      </dgm:t>
    </dgm:pt>
    <dgm:pt modelId="{965A69F0-7360-4DA6-BE2C-FD76EFBB6477}" type="parTrans" cxnId="{BC85502A-494E-436E-A657-A76736028135}">
      <dgm:prSet/>
      <dgm:spPr/>
      <dgm:t>
        <a:bodyPr/>
        <a:lstStyle/>
        <a:p>
          <a:endParaRPr kumimoji="1" lang="ja-JP" altLang="en-US"/>
        </a:p>
      </dgm:t>
    </dgm:pt>
    <dgm:pt modelId="{E148179E-9AF5-4DE1-98CB-4BCF9CC78C50}" type="sibTrans" cxnId="{BC85502A-494E-436E-A657-A76736028135}">
      <dgm:prSet/>
      <dgm:spPr/>
      <dgm:t>
        <a:bodyPr/>
        <a:lstStyle/>
        <a:p>
          <a:endParaRPr kumimoji="1" lang="ja-JP" altLang="en-US"/>
        </a:p>
      </dgm:t>
    </dgm:pt>
    <dgm:pt modelId="{D12CB587-BFA8-458F-B6E6-1BEB70AA483C}">
      <dgm:prSet custT="1"/>
      <dgm:spPr/>
      <dgm:t>
        <a:bodyPr/>
        <a:lstStyle/>
        <a:p>
          <a:r>
            <a:rPr kumimoji="1" lang="ja-JP" altLang="en-US" sz="1400" dirty="0">
              <a:latin typeface="AR P丸ゴシック体M" panose="020F0600000000000000" pitchFamily="50" charset="-128"/>
              <a:ea typeface="AR P丸ゴシック体M" panose="020F0600000000000000" pitchFamily="50" charset="-128"/>
            </a:rPr>
            <a:t>補助金</a:t>
          </a:r>
          <a:r>
            <a:rPr kumimoji="1" lang="ja-JP" altLang="en-US" sz="1600" dirty="0">
              <a:latin typeface="AR P丸ゴシック体M" panose="020F0600000000000000" pitchFamily="50" charset="-128"/>
              <a:ea typeface="AR P丸ゴシック体M" panose="020F0600000000000000" pitchFamily="50" charset="-128"/>
            </a:rPr>
            <a:t>交付</a:t>
          </a:r>
          <a:endParaRPr kumimoji="1" lang="ja-JP" altLang="en-US" sz="1400" dirty="0">
            <a:latin typeface="AR P丸ゴシック体M" panose="020F0600000000000000" pitchFamily="50" charset="-128"/>
            <a:ea typeface="AR P丸ゴシック体M" panose="020F0600000000000000" pitchFamily="50" charset="-128"/>
          </a:endParaRPr>
        </a:p>
      </dgm:t>
    </dgm:pt>
    <dgm:pt modelId="{261228D6-A571-4D6A-9017-64048D9413F0}" type="parTrans" cxnId="{BE12E535-9BE4-46DC-9F9F-C981DEB7BC3E}">
      <dgm:prSet/>
      <dgm:spPr/>
      <dgm:t>
        <a:bodyPr/>
        <a:lstStyle/>
        <a:p>
          <a:endParaRPr kumimoji="1" lang="ja-JP" altLang="en-US"/>
        </a:p>
      </dgm:t>
    </dgm:pt>
    <dgm:pt modelId="{E5278947-9800-4B9C-85FB-CE2DEB1F954C}" type="sibTrans" cxnId="{BE12E535-9BE4-46DC-9F9F-C981DEB7BC3E}">
      <dgm:prSet/>
      <dgm:spPr/>
      <dgm:t>
        <a:bodyPr/>
        <a:lstStyle/>
        <a:p>
          <a:endParaRPr kumimoji="1" lang="ja-JP" altLang="en-US"/>
        </a:p>
      </dgm:t>
    </dgm:pt>
    <dgm:pt modelId="{CC983ACE-EFAF-44E8-8358-4FC7A4504D2B}" type="pres">
      <dgm:prSet presAssocID="{539FFE34-DB5F-4A05-90FB-8B43FED131BF}" presName="Name0" presStyleCnt="0">
        <dgm:presLayoutVars>
          <dgm:dir/>
          <dgm:resizeHandles val="exact"/>
        </dgm:presLayoutVars>
      </dgm:prSet>
      <dgm:spPr/>
    </dgm:pt>
    <dgm:pt modelId="{B18AC450-3122-4C31-AEE1-FF12507918C8}" type="pres">
      <dgm:prSet presAssocID="{3CDFCB20-A61D-420E-AD30-6543059E9AB1}" presName="node" presStyleLbl="node1" presStyleIdx="0" presStyleCnt="7" custScaleY="169256">
        <dgm:presLayoutVars>
          <dgm:bulletEnabled val="1"/>
        </dgm:presLayoutVars>
      </dgm:prSet>
      <dgm:spPr/>
    </dgm:pt>
    <dgm:pt modelId="{EF27662D-D0A8-4E2B-949E-98A98EF1558A}" type="pres">
      <dgm:prSet presAssocID="{5BB83D45-3224-4A46-8E7F-9D02EB955BD3}" presName="sibTrans" presStyleLbl="sibTrans2D1" presStyleIdx="0" presStyleCnt="6"/>
      <dgm:spPr/>
    </dgm:pt>
    <dgm:pt modelId="{32A41A0F-C744-4EDB-845F-5253B4A50414}" type="pres">
      <dgm:prSet presAssocID="{5BB83D45-3224-4A46-8E7F-9D02EB955BD3}" presName="connectorText" presStyleLbl="sibTrans2D1" presStyleIdx="0" presStyleCnt="6"/>
      <dgm:spPr/>
    </dgm:pt>
    <dgm:pt modelId="{C9CA9508-B79A-4748-BABF-C911DFE0EA84}" type="pres">
      <dgm:prSet presAssocID="{FD0E610D-0AF9-4D35-9BE6-290C2830A42C}" presName="node" presStyleLbl="node1" presStyleIdx="1" presStyleCnt="7" custScaleY="169256">
        <dgm:presLayoutVars>
          <dgm:bulletEnabled val="1"/>
        </dgm:presLayoutVars>
      </dgm:prSet>
      <dgm:spPr/>
    </dgm:pt>
    <dgm:pt modelId="{92D45881-1062-4CC8-A942-47DA0E94CCC6}" type="pres">
      <dgm:prSet presAssocID="{9A464708-AE1C-45EB-9077-5FB9C54C42C7}" presName="sibTrans" presStyleLbl="sibTrans2D1" presStyleIdx="1" presStyleCnt="6"/>
      <dgm:spPr/>
    </dgm:pt>
    <dgm:pt modelId="{B9DEC959-0291-49FB-A46C-0C7B9BE09A4F}" type="pres">
      <dgm:prSet presAssocID="{9A464708-AE1C-45EB-9077-5FB9C54C42C7}" presName="connectorText" presStyleLbl="sibTrans2D1" presStyleIdx="1" presStyleCnt="6"/>
      <dgm:spPr/>
    </dgm:pt>
    <dgm:pt modelId="{98916461-245D-49D2-B603-BC8024594B1A}" type="pres">
      <dgm:prSet presAssocID="{3B0CC414-4357-4AB5-8CBB-88F5F891B813}" presName="node" presStyleLbl="node1" presStyleIdx="2" presStyleCnt="7" custScaleY="169256">
        <dgm:presLayoutVars>
          <dgm:bulletEnabled val="1"/>
        </dgm:presLayoutVars>
      </dgm:prSet>
      <dgm:spPr/>
    </dgm:pt>
    <dgm:pt modelId="{F301B4F8-8139-4669-A4F9-C3077C68CEE8}" type="pres">
      <dgm:prSet presAssocID="{1A99A397-1324-439F-A1DF-0C48DC683558}" presName="sibTrans" presStyleLbl="sibTrans2D1" presStyleIdx="2" presStyleCnt="6"/>
      <dgm:spPr/>
    </dgm:pt>
    <dgm:pt modelId="{BBA1C60F-07C0-4E12-BDA1-3B855AD09969}" type="pres">
      <dgm:prSet presAssocID="{1A99A397-1324-439F-A1DF-0C48DC683558}" presName="connectorText" presStyleLbl="sibTrans2D1" presStyleIdx="2" presStyleCnt="6"/>
      <dgm:spPr/>
    </dgm:pt>
    <dgm:pt modelId="{19CF14E1-FE2B-4FC3-8A12-373509D8C67A}" type="pres">
      <dgm:prSet presAssocID="{24AC146A-AA97-4B7C-8142-82761854E2DC}" presName="node" presStyleLbl="node1" presStyleIdx="3" presStyleCnt="7" custScaleY="169256">
        <dgm:presLayoutVars>
          <dgm:bulletEnabled val="1"/>
        </dgm:presLayoutVars>
      </dgm:prSet>
      <dgm:spPr/>
    </dgm:pt>
    <dgm:pt modelId="{5728E2C9-3C67-45A2-87ED-6DAACA6CFC5B}" type="pres">
      <dgm:prSet presAssocID="{C3C833C7-7379-41FD-8F9E-82523003E05B}" presName="sibTrans" presStyleLbl="sibTrans2D1" presStyleIdx="3" presStyleCnt="6"/>
      <dgm:spPr/>
    </dgm:pt>
    <dgm:pt modelId="{AF99007C-ABB5-46A2-8E31-53C3DFB1030C}" type="pres">
      <dgm:prSet presAssocID="{C3C833C7-7379-41FD-8F9E-82523003E05B}" presName="connectorText" presStyleLbl="sibTrans2D1" presStyleIdx="3" presStyleCnt="6"/>
      <dgm:spPr/>
    </dgm:pt>
    <dgm:pt modelId="{82387420-1B14-4594-BC8A-A87F96362912}" type="pres">
      <dgm:prSet presAssocID="{78F05B63-99B1-48F1-8BE7-B59E93CAC07C}" presName="node" presStyleLbl="node1" presStyleIdx="4" presStyleCnt="7" custScaleY="169256">
        <dgm:presLayoutVars>
          <dgm:bulletEnabled val="1"/>
        </dgm:presLayoutVars>
      </dgm:prSet>
      <dgm:spPr/>
    </dgm:pt>
    <dgm:pt modelId="{9904E5F3-7655-4293-8210-4D444C8B4128}" type="pres">
      <dgm:prSet presAssocID="{6BA5B15E-A59C-4BF6-9C4C-7407FD8CA8F0}" presName="sibTrans" presStyleLbl="sibTrans2D1" presStyleIdx="4" presStyleCnt="6"/>
      <dgm:spPr/>
    </dgm:pt>
    <dgm:pt modelId="{2E093CA3-128E-4E60-A4B6-850425F62687}" type="pres">
      <dgm:prSet presAssocID="{6BA5B15E-A59C-4BF6-9C4C-7407FD8CA8F0}" presName="connectorText" presStyleLbl="sibTrans2D1" presStyleIdx="4" presStyleCnt="6"/>
      <dgm:spPr/>
    </dgm:pt>
    <dgm:pt modelId="{8D8CC9E6-3A39-469B-8AFA-F5060E1ABAE8}" type="pres">
      <dgm:prSet presAssocID="{122FBD74-03D9-4E9E-BA24-39AFF1A76242}" presName="node" presStyleLbl="node1" presStyleIdx="5" presStyleCnt="7" custScaleY="169256">
        <dgm:presLayoutVars>
          <dgm:bulletEnabled val="1"/>
        </dgm:presLayoutVars>
      </dgm:prSet>
      <dgm:spPr/>
    </dgm:pt>
    <dgm:pt modelId="{F29796F3-E97C-4868-AFF7-E6DF153202A3}" type="pres">
      <dgm:prSet presAssocID="{E148179E-9AF5-4DE1-98CB-4BCF9CC78C50}" presName="sibTrans" presStyleLbl="sibTrans2D1" presStyleIdx="5" presStyleCnt="6"/>
      <dgm:spPr/>
    </dgm:pt>
    <dgm:pt modelId="{328B6742-D86E-4D10-AC12-5BC5F129A81B}" type="pres">
      <dgm:prSet presAssocID="{E148179E-9AF5-4DE1-98CB-4BCF9CC78C50}" presName="connectorText" presStyleLbl="sibTrans2D1" presStyleIdx="5" presStyleCnt="6"/>
      <dgm:spPr/>
    </dgm:pt>
    <dgm:pt modelId="{802404F2-09A3-4485-9BB8-591FB8F26531}" type="pres">
      <dgm:prSet presAssocID="{D12CB587-BFA8-458F-B6E6-1BEB70AA483C}" presName="node" presStyleLbl="node1" presStyleIdx="6" presStyleCnt="7" custScaleY="169256">
        <dgm:presLayoutVars>
          <dgm:bulletEnabled val="1"/>
        </dgm:presLayoutVars>
      </dgm:prSet>
      <dgm:spPr/>
    </dgm:pt>
  </dgm:ptLst>
  <dgm:cxnLst>
    <dgm:cxn modelId="{F799FF03-9E27-4ECC-AEF1-E257CC5253E0}" type="presOf" srcId="{122FBD74-03D9-4E9E-BA24-39AFF1A76242}" destId="{8D8CC9E6-3A39-469B-8AFA-F5060E1ABAE8}" srcOrd="0" destOrd="0" presId="urn:microsoft.com/office/officeart/2005/8/layout/process1"/>
    <dgm:cxn modelId="{75A9C211-1982-484E-8A29-7FB60D2162FC}" srcId="{539FFE34-DB5F-4A05-90FB-8B43FED131BF}" destId="{24AC146A-AA97-4B7C-8142-82761854E2DC}" srcOrd="3" destOrd="0" parTransId="{083FCC6B-3D99-4AEB-BE28-84976F61DF0D}" sibTransId="{C3C833C7-7379-41FD-8F9E-82523003E05B}"/>
    <dgm:cxn modelId="{BEF4C119-9FDA-4762-B2E3-15BD44184919}" type="presOf" srcId="{3CDFCB20-A61D-420E-AD30-6543059E9AB1}" destId="{B18AC450-3122-4C31-AEE1-FF12507918C8}" srcOrd="0" destOrd="0" presId="urn:microsoft.com/office/officeart/2005/8/layout/process1"/>
    <dgm:cxn modelId="{88FCA71C-D62C-4E27-9C4E-140A23390E2E}" srcId="{539FFE34-DB5F-4A05-90FB-8B43FED131BF}" destId="{FD0E610D-0AF9-4D35-9BE6-290C2830A42C}" srcOrd="1" destOrd="0" parTransId="{AFF3AE54-7CA6-477E-B557-B2414F222062}" sibTransId="{9A464708-AE1C-45EB-9077-5FB9C54C42C7}"/>
    <dgm:cxn modelId="{060FC41F-4019-4FBD-A979-6535FA37C3D7}" srcId="{539FFE34-DB5F-4A05-90FB-8B43FED131BF}" destId="{3CDFCB20-A61D-420E-AD30-6543059E9AB1}" srcOrd="0" destOrd="0" parTransId="{B1D67AA4-3BF8-4577-AF41-8548B9265A2A}" sibTransId="{5BB83D45-3224-4A46-8E7F-9D02EB955BD3}"/>
    <dgm:cxn modelId="{68A83122-82BB-4F77-BC24-383C1D280F92}" type="presOf" srcId="{5BB83D45-3224-4A46-8E7F-9D02EB955BD3}" destId="{32A41A0F-C744-4EDB-845F-5253B4A50414}" srcOrd="1" destOrd="0" presId="urn:microsoft.com/office/officeart/2005/8/layout/process1"/>
    <dgm:cxn modelId="{25841C28-891D-4475-AACF-19E03BE532EF}" type="presOf" srcId="{3B0CC414-4357-4AB5-8CBB-88F5F891B813}" destId="{98916461-245D-49D2-B603-BC8024594B1A}" srcOrd="0" destOrd="0" presId="urn:microsoft.com/office/officeart/2005/8/layout/process1"/>
    <dgm:cxn modelId="{BC85502A-494E-436E-A657-A76736028135}" srcId="{539FFE34-DB5F-4A05-90FB-8B43FED131BF}" destId="{122FBD74-03D9-4E9E-BA24-39AFF1A76242}" srcOrd="5" destOrd="0" parTransId="{965A69F0-7360-4DA6-BE2C-FD76EFBB6477}" sibTransId="{E148179E-9AF5-4DE1-98CB-4BCF9CC78C50}"/>
    <dgm:cxn modelId="{F8E7FB2E-701C-47E8-8EC1-22B36ED8AB3E}" type="presOf" srcId="{9A464708-AE1C-45EB-9077-5FB9C54C42C7}" destId="{B9DEC959-0291-49FB-A46C-0C7B9BE09A4F}" srcOrd="1" destOrd="0" presId="urn:microsoft.com/office/officeart/2005/8/layout/process1"/>
    <dgm:cxn modelId="{BE12E535-9BE4-46DC-9F9F-C981DEB7BC3E}" srcId="{539FFE34-DB5F-4A05-90FB-8B43FED131BF}" destId="{D12CB587-BFA8-458F-B6E6-1BEB70AA483C}" srcOrd="6" destOrd="0" parTransId="{261228D6-A571-4D6A-9017-64048D9413F0}" sibTransId="{E5278947-9800-4B9C-85FB-CE2DEB1F954C}"/>
    <dgm:cxn modelId="{47B05F36-CA05-458E-888D-08CBAF69EF6C}" type="presOf" srcId="{C3C833C7-7379-41FD-8F9E-82523003E05B}" destId="{AF99007C-ABB5-46A2-8E31-53C3DFB1030C}" srcOrd="1" destOrd="0" presId="urn:microsoft.com/office/officeart/2005/8/layout/process1"/>
    <dgm:cxn modelId="{7F2FF765-F219-43CB-BECB-18A92B6CC2A4}" type="presOf" srcId="{FD0E610D-0AF9-4D35-9BE6-290C2830A42C}" destId="{C9CA9508-B79A-4748-BABF-C911DFE0EA84}" srcOrd="0" destOrd="0" presId="urn:microsoft.com/office/officeart/2005/8/layout/process1"/>
    <dgm:cxn modelId="{1151FA6C-A4D1-4395-9EFE-8DAC5CF9CD1B}" type="presOf" srcId="{24AC146A-AA97-4B7C-8142-82761854E2DC}" destId="{19CF14E1-FE2B-4FC3-8A12-373509D8C67A}" srcOrd="0" destOrd="0" presId="urn:microsoft.com/office/officeart/2005/8/layout/process1"/>
    <dgm:cxn modelId="{AA3CDF50-A201-4ED2-8D2D-B2ECF32F5A0F}" type="presOf" srcId="{E148179E-9AF5-4DE1-98CB-4BCF9CC78C50}" destId="{F29796F3-E97C-4868-AFF7-E6DF153202A3}" srcOrd="0" destOrd="0" presId="urn:microsoft.com/office/officeart/2005/8/layout/process1"/>
    <dgm:cxn modelId="{C10AEE7F-0160-4BC9-9284-DAF6EDC8B060}" srcId="{539FFE34-DB5F-4A05-90FB-8B43FED131BF}" destId="{3B0CC414-4357-4AB5-8CBB-88F5F891B813}" srcOrd="2" destOrd="0" parTransId="{BCF6818F-4987-45EE-99D7-46B33F408E67}" sibTransId="{1A99A397-1324-439F-A1DF-0C48DC683558}"/>
    <dgm:cxn modelId="{C4FBCA8F-9004-4AB2-A014-4FF3FF8F97C7}" srcId="{539FFE34-DB5F-4A05-90FB-8B43FED131BF}" destId="{78F05B63-99B1-48F1-8BE7-B59E93CAC07C}" srcOrd="4" destOrd="0" parTransId="{78241545-5B3B-472F-9517-30E9F53F882F}" sibTransId="{6BA5B15E-A59C-4BF6-9C4C-7407FD8CA8F0}"/>
    <dgm:cxn modelId="{2D3BF091-0606-4E38-AF16-4A0A06822DC7}" type="presOf" srcId="{5BB83D45-3224-4A46-8E7F-9D02EB955BD3}" destId="{EF27662D-D0A8-4E2B-949E-98A98EF1558A}" srcOrd="0" destOrd="0" presId="urn:microsoft.com/office/officeart/2005/8/layout/process1"/>
    <dgm:cxn modelId="{98ECB39A-8EF2-414E-AF82-6A8D208B855A}" type="presOf" srcId="{1A99A397-1324-439F-A1DF-0C48DC683558}" destId="{F301B4F8-8139-4669-A4F9-C3077C68CEE8}" srcOrd="0" destOrd="0" presId="urn:microsoft.com/office/officeart/2005/8/layout/process1"/>
    <dgm:cxn modelId="{F45D03A6-6239-46C4-A602-ABB0D016AECC}" type="presOf" srcId="{539FFE34-DB5F-4A05-90FB-8B43FED131BF}" destId="{CC983ACE-EFAF-44E8-8358-4FC7A4504D2B}" srcOrd="0" destOrd="0" presId="urn:microsoft.com/office/officeart/2005/8/layout/process1"/>
    <dgm:cxn modelId="{80FEC4AC-90D6-4A19-B08E-576A1121C4B2}" type="presOf" srcId="{1A99A397-1324-439F-A1DF-0C48DC683558}" destId="{BBA1C60F-07C0-4E12-BDA1-3B855AD09969}" srcOrd="1" destOrd="0" presId="urn:microsoft.com/office/officeart/2005/8/layout/process1"/>
    <dgm:cxn modelId="{93E691D5-9864-445A-A93D-D6CF55D3C13F}" type="presOf" srcId="{D12CB587-BFA8-458F-B6E6-1BEB70AA483C}" destId="{802404F2-09A3-4485-9BB8-591FB8F26531}" srcOrd="0" destOrd="0" presId="urn:microsoft.com/office/officeart/2005/8/layout/process1"/>
    <dgm:cxn modelId="{9ABC1ED7-C83A-478C-92C9-58B60CAFB10A}" type="presOf" srcId="{9A464708-AE1C-45EB-9077-5FB9C54C42C7}" destId="{92D45881-1062-4CC8-A942-47DA0E94CCC6}" srcOrd="0" destOrd="0" presId="urn:microsoft.com/office/officeart/2005/8/layout/process1"/>
    <dgm:cxn modelId="{23AEFADD-BCC1-4A40-BFF8-C174DB38BFA6}" type="presOf" srcId="{E148179E-9AF5-4DE1-98CB-4BCF9CC78C50}" destId="{328B6742-D86E-4D10-AC12-5BC5F129A81B}" srcOrd="1" destOrd="0" presId="urn:microsoft.com/office/officeart/2005/8/layout/process1"/>
    <dgm:cxn modelId="{D4BC05EF-4A72-490E-A225-7BEEE4A80BE0}" type="presOf" srcId="{78F05B63-99B1-48F1-8BE7-B59E93CAC07C}" destId="{82387420-1B14-4594-BC8A-A87F96362912}" srcOrd="0" destOrd="0" presId="urn:microsoft.com/office/officeart/2005/8/layout/process1"/>
    <dgm:cxn modelId="{CC2783F3-D966-4480-B529-DDA9B60275C9}" type="presOf" srcId="{6BA5B15E-A59C-4BF6-9C4C-7407FD8CA8F0}" destId="{2E093CA3-128E-4E60-A4B6-850425F62687}" srcOrd="1" destOrd="0" presId="urn:microsoft.com/office/officeart/2005/8/layout/process1"/>
    <dgm:cxn modelId="{EFE01AF6-1F7F-4390-95BF-CF5FD51330FC}" type="presOf" srcId="{C3C833C7-7379-41FD-8F9E-82523003E05B}" destId="{5728E2C9-3C67-45A2-87ED-6DAACA6CFC5B}" srcOrd="0" destOrd="0" presId="urn:microsoft.com/office/officeart/2005/8/layout/process1"/>
    <dgm:cxn modelId="{248C91F6-AFDC-4212-A7A4-C98B0627DE1A}" type="presOf" srcId="{6BA5B15E-A59C-4BF6-9C4C-7407FD8CA8F0}" destId="{9904E5F3-7655-4293-8210-4D444C8B4128}" srcOrd="0" destOrd="0" presId="urn:microsoft.com/office/officeart/2005/8/layout/process1"/>
    <dgm:cxn modelId="{EE567A4E-7D37-438C-8B15-F6F045A68773}" type="presParOf" srcId="{CC983ACE-EFAF-44E8-8358-4FC7A4504D2B}" destId="{B18AC450-3122-4C31-AEE1-FF12507918C8}" srcOrd="0" destOrd="0" presId="urn:microsoft.com/office/officeart/2005/8/layout/process1"/>
    <dgm:cxn modelId="{B45ECFA6-F7CA-4EAF-B9B6-875D8945D662}" type="presParOf" srcId="{CC983ACE-EFAF-44E8-8358-4FC7A4504D2B}" destId="{EF27662D-D0A8-4E2B-949E-98A98EF1558A}" srcOrd="1" destOrd="0" presId="urn:microsoft.com/office/officeart/2005/8/layout/process1"/>
    <dgm:cxn modelId="{B54D93FF-71E7-4C25-9F2F-C71E8938717B}" type="presParOf" srcId="{EF27662D-D0A8-4E2B-949E-98A98EF1558A}" destId="{32A41A0F-C744-4EDB-845F-5253B4A50414}" srcOrd="0" destOrd="0" presId="urn:microsoft.com/office/officeart/2005/8/layout/process1"/>
    <dgm:cxn modelId="{EEE6D2B9-BE5B-4CB3-A2CE-42F7E36F7970}" type="presParOf" srcId="{CC983ACE-EFAF-44E8-8358-4FC7A4504D2B}" destId="{C9CA9508-B79A-4748-BABF-C911DFE0EA84}" srcOrd="2" destOrd="0" presId="urn:microsoft.com/office/officeart/2005/8/layout/process1"/>
    <dgm:cxn modelId="{D4582F29-1D48-49EF-9AB4-EEE11F1A3B44}" type="presParOf" srcId="{CC983ACE-EFAF-44E8-8358-4FC7A4504D2B}" destId="{92D45881-1062-4CC8-A942-47DA0E94CCC6}" srcOrd="3" destOrd="0" presId="urn:microsoft.com/office/officeart/2005/8/layout/process1"/>
    <dgm:cxn modelId="{01463DA6-E98A-4708-A3BF-847D948D8E49}" type="presParOf" srcId="{92D45881-1062-4CC8-A942-47DA0E94CCC6}" destId="{B9DEC959-0291-49FB-A46C-0C7B9BE09A4F}" srcOrd="0" destOrd="0" presId="urn:microsoft.com/office/officeart/2005/8/layout/process1"/>
    <dgm:cxn modelId="{926CD6A3-5BEE-49C7-B36F-8A7FFFCFBEF1}" type="presParOf" srcId="{CC983ACE-EFAF-44E8-8358-4FC7A4504D2B}" destId="{98916461-245D-49D2-B603-BC8024594B1A}" srcOrd="4" destOrd="0" presId="urn:microsoft.com/office/officeart/2005/8/layout/process1"/>
    <dgm:cxn modelId="{44EB7B8D-BE8C-4CB6-8414-FF4EEC0CC5C3}" type="presParOf" srcId="{CC983ACE-EFAF-44E8-8358-4FC7A4504D2B}" destId="{F301B4F8-8139-4669-A4F9-C3077C68CEE8}" srcOrd="5" destOrd="0" presId="urn:microsoft.com/office/officeart/2005/8/layout/process1"/>
    <dgm:cxn modelId="{E9BF144E-683D-434A-AF81-3252F5193597}" type="presParOf" srcId="{F301B4F8-8139-4669-A4F9-C3077C68CEE8}" destId="{BBA1C60F-07C0-4E12-BDA1-3B855AD09969}" srcOrd="0" destOrd="0" presId="urn:microsoft.com/office/officeart/2005/8/layout/process1"/>
    <dgm:cxn modelId="{698B61B9-7971-4ED3-AEB2-EA884D6D6953}" type="presParOf" srcId="{CC983ACE-EFAF-44E8-8358-4FC7A4504D2B}" destId="{19CF14E1-FE2B-4FC3-8A12-373509D8C67A}" srcOrd="6" destOrd="0" presId="urn:microsoft.com/office/officeart/2005/8/layout/process1"/>
    <dgm:cxn modelId="{2276C4B0-8ED0-4422-AE6C-34D70ED0A7BC}" type="presParOf" srcId="{CC983ACE-EFAF-44E8-8358-4FC7A4504D2B}" destId="{5728E2C9-3C67-45A2-87ED-6DAACA6CFC5B}" srcOrd="7" destOrd="0" presId="urn:microsoft.com/office/officeart/2005/8/layout/process1"/>
    <dgm:cxn modelId="{9EF8E29D-D775-45C7-AFFF-6EAC623FF26C}" type="presParOf" srcId="{5728E2C9-3C67-45A2-87ED-6DAACA6CFC5B}" destId="{AF99007C-ABB5-46A2-8E31-53C3DFB1030C}" srcOrd="0" destOrd="0" presId="urn:microsoft.com/office/officeart/2005/8/layout/process1"/>
    <dgm:cxn modelId="{A9AD146A-B5A3-4166-A3FE-E30DAB2E08D9}" type="presParOf" srcId="{CC983ACE-EFAF-44E8-8358-4FC7A4504D2B}" destId="{82387420-1B14-4594-BC8A-A87F96362912}" srcOrd="8" destOrd="0" presId="urn:microsoft.com/office/officeart/2005/8/layout/process1"/>
    <dgm:cxn modelId="{1EE135D6-7760-4CC6-A73A-81D616F0A40C}" type="presParOf" srcId="{CC983ACE-EFAF-44E8-8358-4FC7A4504D2B}" destId="{9904E5F3-7655-4293-8210-4D444C8B4128}" srcOrd="9" destOrd="0" presId="urn:microsoft.com/office/officeart/2005/8/layout/process1"/>
    <dgm:cxn modelId="{B96E052F-5F88-42EF-9CBE-2F4ADE00FFDD}" type="presParOf" srcId="{9904E5F3-7655-4293-8210-4D444C8B4128}" destId="{2E093CA3-128E-4E60-A4B6-850425F62687}" srcOrd="0" destOrd="0" presId="urn:microsoft.com/office/officeart/2005/8/layout/process1"/>
    <dgm:cxn modelId="{8C92B05C-4158-4973-9369-F918B5C7AD8F}" type="presParOf" srcId="{CC983ACE-EFAF-44E8-8358-4FC7A4504D2B}" destId="{8D8CC9E6-3A39-469B-8AFA-F5060E1ABAE8}" srcOrd="10" destOrd="0" presId="urn:microsoft.com/office/officeart/2005/8/layout/process1"/>
    <dgm:cxn modelId="{8B03766E-2C4F-4605-8D15-3C6DE8022342}" type="presParOf" srcId="{CC983ACE-EFAF-44E8-8358-4FC7A4504D2B}" destId="{F29796F3-E97C-4868-AFF7-E6DF153202A3}" srcOrd="11" destOrd="0" presId="urn:microsoft.com/office/officeart/2005/8/layout/process1"/>
    <dgm:cxn modelId="{2CB03884-2F40-4873-9E2A-23D41829CE9B}" type="presParOf" srcId="{F29796F3-E97C-4868-AFF7-E6DF153202A3}" destId="{328B6742-D86E-4D10-AC12-5BC5F129A81B}" srcOrd="0" destOrd="0" presId="urn:microsoft.com/office/officeart/2005/8/layout/process1"/>
    <dgm:cxn modelId="{F4EA7EBF-08B7-4662-80CD-4AD19F177D27}" type="presParOf" srcId="{CC983ACE-EFAF-44E8-8358-4FC7A4504D2B}" destId="{802404F2-09A3-4485-9BB8-591FB8F26531}" srcOrd="1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AC450-3122-4C31-AEE1-FF12507918C8}">
      <dsp:nvSpPr>
        <dsp:cNvPr id="0" name=""/>
        <dsp:cNvSpPr/>
      </dsp:nvSpPr>
      <dsp:spPr>
        <a:xfrm>
          <a:off x="1798"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事前相談</a:t>
          </a:r>
        </a:p>
      </dsp:txBody>
      <dsp:txXfrm>
        <a:off x="21744" y="175908"/>
        <a:ext cx="641102" cy="1300033"/>
      </dsp:txXfrm>
    </dsp:sp>
    <dsp:sp modelId="{EF27662D-D0A8-4E2B-949E-98A98EF1558A}">
      <dsp:nvSpPr>
        <dsp:cNvPr id="0" name=""/>
        <dsp:cNvSpPr/>
      </dsp:nvSpPr>
      <dsp:spPr>
        <a:xfrm>
          <a:off x="750891"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750891" y="775258"/>
        <a:ext cx="101059" cy="101332"/>
      </dsp:txXfrm>
    </dsp:sp>
    <dsp:sp modelId="{C9CA9508-B79A-4748-BABF-C911DFE0EA84}">
      <dsp:nvSpPr>
        <dsp:cNvPr id="0" name=""/>
        <dsp:cNvSpPr/>
      </dsp:nvSpPr>
      <dsp:spPr>
        <a:xfrm>
          <a:off x="955190"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書類準備</a:t>
          </a:r>
        </a:p>
      </dsp:txBody>
      <dsp:txXfrm>
        <a:off x="975136" y="175908"/>
        <a:ext cx="641102" cy="1300033"/>
      </dsp:txXfrm>
    </dsp:sp>
    <dsp:sp modelId="{92D45881-1062-4CC8-A942-47DA0E94CCC6}">
      <dsp:nvSpPr>
        <dsp:cNvPr id="0" name=""/>
        <dsp:cNvSpPr/>
      </dsp:nvSpPr>
      <dsp:spPr>
        <a:xfrm>
          <a:off x="1704284"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1704284" y="775258"/>
        <a:ext cx="101059" cy="101332"/>
      </dsp:txXfrm>
    </dsp:sp>
    <dsp:sp modelId="{98916461-245D-49D2-B603-BC8024594B1A}">
      <dsp:nvSpPr>
        <dsp:cNvPr id="0" name=""/>
        <dsp:cNvSpPr/>
      </dsp:nvSpPr>
      <dsp:spPr>
        <a:xfrm>
          <a:off x="1908582"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申請</a:t>
          </a:r>
        </a:p>
      </dsp:txBody>
      <dsp:txXfrm>
        <a:off x="1928528" y="175908"/>
        <a:ext cx="641102" cy="1300033"/>
      </dsp:txXfrm>
    </dsp:sp>
    <dsp:sp modelId="{F301B4F8-8139-4669-A4F9-C3077C68CEE8}">
      <dsp:nvSpPr>
        <dsp:cNvPr id="0" name=""/>
        <dsp:cNvSpPr/>
      </dsp:nvSpPr>
      <dsp:spPr>
        <a:xfrm>
          <a:off x="2657676"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2657676" y="775258"/>
        <a:ext cx="101059" cy="101332"/>
      </dsp:txXfrm>
    </dsp:sp>
    <dsp:sp modelId="{19CF14E1-FE2B-4FC3-8A12-373509D8C67A}">
      <dsp:nvSpPr>
        <dsp:cNvPr id="0" name=""/>
        <dsp:cNvSpPr/>
      </dsp:nvSpPr>
      <dsp:spPr>
        <a:xfrm>
          <a:off x="2861974"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交付決定</a:t>
          </a:r>
        </a:p>
      </dsp:txBody>
      <dsp:txXfrm>
        <a:off x="2881920" y="175908"/>
        <a:ext cx="641102" cy="1300033"/>
      </dsp:txXfrm>
    </dsp:sp>
    <dsp:sp modelId="{5728E2C9-3C67-45A2-87ED-6DAACA6CFC5B}">
      <dsp:nvSpPr>
        <dsp:cNvPr id="0" name=""/>
        <dsp:cNvSpPr/>
      </dsp:nvSpPr>
      <dsp:spPr>
        <a:xfrm>
          <a:off x="3611068"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3611068" y="775258"/>
        <a:ext cx="101059" cy="101332"/>
      </dsp:txXfrm>
    </dsp:sp>
    <dsp:sp modelId="{82387420-1B14-4594-BC8A-A87F96362912}">
      <dsp:nvSpPr>
        <dsp:cNvPr id="0" name=""/>
        <dsp:cNvSpPr/>
      </dsp:nvSpPr>
      <dsp:spPr>
        <a:xfrm>
          <a:off x="3815366"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解体工事</a:t>
          </a:r>
        </a:p>
      </dsp:txBody>
      <dsp:txXfrm>
        <a:off x="3835312" y="175908"/>
        <a:ext cx="641102" cy="1300033"/>
      </dsp:txXfrm>
    </dsp:sp>
    <dsp:sp modelId="{9904E5F3-7655-4293-8210-4D444C8B4128}">
      <dsp:nvSpPr>
        <dsp:cNvPr id="0" name=""/>
        <dsp:cNvSpPr/>
      </dsp:nvSpPr>
      <dsp:spPr>
        <a:xfrm>
          <a:off x="4564460"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4564460" y="775258"/>
        <a:ext cx="101059" cy="101332"/>
      </dsp:txXfrm>
    </dsp:sp>
    <dsp:sp modelId="{8D8CC9E6-3A39-469B-8AFA-F5060E1ABAE8}">
      <dsp:nvSpPr>
        <dsp:cNvPr id="0" name=""/>
        <dsp:cNvSpPr/>
      </dsp:nvSpPr>
      <dsp:spPr>
        <a:xfrm>
          <a:off x="4768758"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latin typeface="AR P丸ゴシック体M" panose="020F0600000000000000" pitchFamily="50" charset="-128"/>
              <a:ea typeface="AR P丸ゴシック体M" panose="020F0600000000000000" pitchFamily="50" charset="-128"/>
            </a:rPr>
            <a:t>実績報告</a:t>
          </a:r>
        </a:p>
      </dsp:txBody>
      <dsp:txXfrm>
        <a:off x="4788704" y="175908"/>
        <a:ext cx="641102" cy="1300033"/>
      </dsp:txXfrm>
    </dsp:sp>
    <dsp:sp modelId="{F29796F3-E97C-4868-AFF7-E6DF153202A3}">
      <dsp:nvSpPr>
        <dsp:cNvPr id="0" name=""/>
        <dsp:cNvSpPr/>
      </dsp:nvSpPr>
      <dsp:spPr>
        <a:xfrm>
          <a:off x="5517852" y="741481"/>
          <a:ext cx="144370" cy="168886"/>
        </a:xfrm>
        <a:prstGeom prst="rightArrow">
          <a:avLst>
            <a:gd name="adj1" fmla="val 60000"/>
            <a:gd name="adj2" fmla="val 50000"/>
          </a:avLst>
        </a:prstGeom>
        <a:solidFill>
          <a:schemeClr val="accent6">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dsp:txBody>
      <dsp:txXfrm>
        <a:off x="5517852" y="775258"/>
        <a:ext cx="101059" cy="101332"/>
      </dsp:txXfrm>
    </dsp:sp>
    <dsp:sp modelId="{802404F2-09A3-4485-9BB8-591FB8F26531}">
      <dsp:nvSpPr>
        <dsp:cNvPr id="0" name=""/>
        <dsp:cNvSpPr/>
      </dsp:nvSpPr>
      <dsp:spPr>
        <a:xfrm>
          <a:off x="5722150" y="155962"/>
          <a:ext cx="680994" cy="1339925"/>
        </a:xfrm>
        <a:prstGeom prst="roundRect">
          <a:avLst>
            <a:gd name="adj" fmla="val 10000"/>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latin typeface="AR P丸ゴシック体M" panose="020F0600000000000000" pitchFamily="50" charset="-128"/>
              <a:ea typeface="AR P丸ゴシック体M" panose="020F0600000000000000" pitchFamily="50" charset="-128"/>
            </a:rPr>
            <a:t>補助金</a:t>
          </a:r>
          <a:r>
            <a:rPr kumimoji="1" lang="ja-JP" altLang="en-US" sz="1600" kern="1200" dirty="0">
              <a:latin typeface="AR P丸ゴシック体M" panose="020F0600000000000000" pitchFamily="50" charset="-128"/>
              <a:ea typeface="AR P丸ゴシック体M" panose="020F0600000000000000" pitchFamily="50" charset="-128"/>
            </a:rPr>
            <a:t>交付</a:t>
          </a:r>
          <a:endParaRPr kumimoji="1" lang="ja-JP" altLang="en-US" sz="1400" kern="1200" dirty="0">
            <a:latin typeface="AR P丸ゴシック体M" panose="020F0600000000000000" pitchFamily="50" charset="-128"/>
            <a:ea typeface="AR P丸ゴシック体M" panose="020F0600000000000000" pitchFamily="50" charset="-128"/>
          </a:endParaRPr>
        </a:p>
      </dsp:txBody>
      <dsp:txXfrm>
        <a:off x="5742096" y="175908"/>
        <a:ext cx="641102" cy="130003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1191474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3991869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1530648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677381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201786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883254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2049699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2529531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3262267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3156120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8289C12-5A34-4149-A292-6418A726A746}" type="datetimeFigureOut">
              <a:rPr kumimoji="1" lang="ja-JP" altLang="en-US" smtClean="0"/>
              <a:t>2026/3/30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1877601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38289C12-5A34-4149-A292-6418A726A746}" type="datetimeFigureOut">
              <a:rPr kumimoji="1" lang="ja-JP" altLang="en-US" smtClean="0"/>
              <a:t>2026/3/30</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B99CAD27-5778-4AF4-B430-8868657FCF0F}" type="slidenum">
              <a:rPr kumimoji="1" lang="ja-JP" altLang="en-US" smtClean="0"/>
              <a:t>‹#›</a:t>
            </a:fld>
            <a:endParaRPr kumimoji="1" lang="ja-JP" altLang="en-US"/>
          </a:p>
        </p:txBody>
      </p:sp>
    </p:spTree>
    <p:extLst>
      <p:ext uri="{BB962C8B-B14F-4D97-AF65-F5344CB8AC3E}">
        <p14:creationId xmlns:p14="http://schemas.microsoft.com/office/powerpoint/2010/main" val="2586109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svg"/><Relationship Id="rId7" Type="http://schemas.openxmlformats.org/officeDocument/2006/relationships/diagramQuickStyle" Target="../diagrams/quickStyle1.xml"/><Relationship Id="rId2" Type="http://schemas.openxmlformats.org/officeDocument/2006/relationships/image" Target="../media/image1.svg"/><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svg"/><Relationship Id="rId9"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341CA48-5848-487D-968F-030B7B4275A2}"/>
              </a:ext>
            </a:extLst>
          </p:cNvPr>
          <p:cNvSpPr/>
          <p:nvPr/>
        </p:nvSpPr>
        <p:spPr>
          <a:xfrm>
            <a:off x="-1047" y="-40604"/>
            <a:ext cx="6858000" cy="76862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 name="グラフィックス 2" descr="家">
            <a:extLst>
              <a:ext uri="{FF2B5EF4-FFF2-40B4-BE49-F238E27FC236}">
                <a16:creationId xmlns:a16="http://schemas.microsoft.com/office/drawing/2014/main" id="{6B8DB798-D12B-436D-90E3-305B3802EB6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61781" y="266699"/>
            <a:ext cx="552449" cy="552449"/>
          </a:xfrm>
          <a:prstGeom prst="rect">
            <a:avLst/>
          </a:prstGeom>
        </p:spPr>
      </p:pic>
      <p:pic>
        <p:nvPicPr>
          <p:cNvPr id="5" name="グラフィックス 4" descr="掘削機">
            <a:extLst>
              <a:ext uri="{FF2B5EF4-FFF2-40B4-BE49-F238E27FC236}">
                <a16:creationId xmlns:a16="http://schemas.microsoft.com/office/drawing/2014/main" id="{D0E4CB2D-D77A-4D20-92A9-CAA1ACB9BAD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848" y="-24165"/>
            <a:ext cx="892181" cy="892181"/>
          </a:xfrm>
          <a:prstGeom prst="rect">
            <a:avLst/>
          </a:prstGeom>
        </p:spPr>
      </p:pic>
      <p:sp>
        <p:nvSpPr>
          <p:cNvPr id="7" name="正方形/長方形 6">
            <a:extLst>
              <a:ext uri="{FF2B5EF4-FFF2-40B4-BE49-F238E27FC236}">
                <a16:creationId xmlns:a16="http://schemas.microsoft.com/office/drawing/2014/main" id="{19B846D6-6819-4732-835B-B4822E37CB49}"/>
              </a:ext>
            </a:extLst>
          </p:cNvPr>
          <p:cNvSpPr/>
          <p:nvPr/>
        </p:nvSpPr>
        <p:spPr>
          <a:xfrm>
            <a:off x="1038225" y="111000"/>
            <a:ext cx="5806523" cy="461665"/>
          </a:xfrm>
          <a:prstGeom prst="rect">
            <a:avLst/>
          </a:prstGeom>
          <a:noFill/>
        </p:spPr>
        <p:txBody>
          <a:bodyPr wrap="square" lIns="91440" tIns="45720" rIns="91440" bIns="45720">
            <a:spAutoFit/>
          </a:bodyPr>
          <a:lstStyle/>
          <a:p>
            <a:pPr algn="ctr"/>
            <a:r>
              <a:rPr lang="ja-JP" altLang="en-US" sz="2400" dirty="0">
                <a:ln w="0"/>
                <a:solidFill>
                  <a:schemeClr val="bg1"/>
                </a:solidFill>
                <a:latin typeface="HGS創英角ｺﾞｼｯｸUB" panose="020B0900000000000000" pitchFamily="50" charset="-128"/>
                <a:ea typeface="HGS創英角ｺﾞｼｯｸUB" panose="020B0900000000000000" pitchFamily="50" charset="-128"/>
              </a:rPr>
              <a:t>令和８年度 舟形町不良住宅除却補助制度</a:t>
            </a:r>
            <a:endParaRPr lang="ja-JP" altLang="en-US" sz="240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11" name="正方形/長方形 10">
            <a:extLst>
              <a:ext uri="{FF2B5EF4-FFF2-40B4-BE49-F238E27FC236}">
                <a16:creationId xmlns:a16="http://schemas.microsoft.com/office/drawing/2014/main" id="{FD047C62-1A12-4E34-A6C5-8580AE432044}"/>
              </a:ext>
            </a:extLst>
          </p:cNvPr>
          <p:cNvSpPr/>
          <p:nvPr/>
        </p:nvSpPr>
        <p:spPr>
          <a:xfrm>
            <a:off x="226529" y="5285692"/>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正方形/長方形 11">
            <a:extLst>
              <a:ext uri="{FF2B5EF4-FFF2-40B4-BE49-F238E27FC236}">
                <a16:creationId xmlns:a16="http://schemas.microsoft.com/office/drawing/2014/main" id="{20979B89-8606-4766-8A18-9C0EE4548382}"/>
              </a:ext>
            </a:extLst>
          </p:cNvPr>
          <p:cNvSpPr/>
          <p:nvPr/>
        </p:nvSpPr>
        <p:spPr>
          <a:xfrm>
            <a:off x="138733" y="5246744"/>
            <a:ext cx="1800493" cy="307777"/>
          </a:xfrm>
          <a:prstGeom prst="rect">
            <a:avLst/>
          </a:prstGeom>
          <a:noFill/>
        </p:spPr>
        <p:txBody>
          <a:bodyPr wrap="none" lIns="91440" tIns="45720" rIns="91440" bIns="45720">
            <a:spAutoFit/>
          </a:bodyPr>
          <a:lstStyle/>
          <a:p>
            <a:r>
              <a:rPr lang="ja-JP" altLang="en-US" sz="1400" dirty="0">
                <a:ln w="0"/>
                <a:solidFill>
                  <a:schemeClr val="bg1"/>
                </a:solidFill>
                <a:latin typeface="HGS創英角ｺﾞｼｯｸUB" panose="020B0900000000000000" pitchFamily="50" charset="-128"/>
                <a:ea typeface="HGS創英角ｺﾞｼｯｸUB" panose="020B0900000000000000" pitchFamily="50" charset="-128"/>
              </a:rPr>
              <a:t>　対象となる空き家</a:t>
            </a:r>
            <a:endParaRPr lang="ja-JP" altLang="en-US" sz="1400" b="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14" name="テキスト ボックス 13">
            <a:extLst>
              <a:ext uri="{FF2B5EF4-FFF2-40B4-BE49-F238E27FC236}">
                <a16:creationId xmlns:a16="http://schemas.microsoft.com/office/drawing/2014/main" id="{617C32F9-E08F-4404-B703-EE83499BA40C}"/>
              </a:ext>
            </a:extLst>
          </p:cNvPr>
          <p:cNvSpPr txBox="1"/>
          <p:nvPr/>
        </p:nvSpPr>
        <p:spPr>
          <a:xfrm>
            <a:off x="272083" y="5661023"/>
            <a:ext cx="3433142" cy="276999"/>
          </a:xfrm>
          <a:prstGeom prst="rect">
            <a:avLst/>
          </a:prstGeom>
          <a:noFill/>
        </p:spPr>
        <p:txBody>
          <a:bodyPr wrap="square" rtlCol="0">
            <a:spAutoFit/>
          </a:bodyPr>
          <a:lstStyle/>
          <a:p>
            <a:r>
              <a:rPr kumimoji="1" lang="ja-JP" altLang="en-US" sz="1200" dirty="0">
                <a:latin typeface="AR P丸ゴシック体M" panose="020F0600000000000000" pitchFamily="50" charset="-128"/>
                <a:ea typeface="AR P丸ゴシック体M" panose="020F0600000000000000" pitchFamily="50" charset="-128"/>
              </a:rPr>
              <a:t>次の要件</a:t>
            </a:r>
            <a:r>
              <a:rPr kumimoji="1" lang="ja-JP" altLang="en-US" sz="1200" b="1" u="sng" dirty="0">
                <a:latin typeface="AR P丸ゴシック体M" panose="020F0600000000000000" pitchFamily="50" charset="-128"/>
                <a:ea typeface="AR P丸ゴシック体M" panose="020F0600000000000000" pitchFamily="50" charset="-128"/>
              </a:rPr>
              <a:t>すべてに該当する</a:t>
            </a:r>
            <a:r>
              <a:rPr kumimoji="1" lang="ja-JP" altLang="en-US" sz="1200" dirty="0">
                <a:latin typeface="AR P丸ゴシック体M" panose="020F0600000000000000" pitchFamily="50" charset="-128"/>
                <a:ea typeface="AR P丸ゴシック体M" panose="020F0600000000000000" pitchFamily="50" charset="-128"/>
              </a:rPr>
              <a:t>ことが必要です。</a:t>
            </a:r>
          </a:p>
        </p:txBody>
      </p:sp>
      <p:sp>
        <p:nvSpPr>
          <p:cNvPr id="15" name="テキスト ボックス 14">
            <a:extLst>
              <a:ext uri="{FF2B5EF4-FFF2-40B4-BE49-F238E27FC236}">
                <a16:creationId xmlns:a16="http://schemas.microsoft.com/office/drawing/2014/main" id="{1DB75A4E-B2B0-4E93-8D92-729E77C369FE}"/>
              </a:ext>
            </a:extLst>
          </p:cNvPr>
          <p:cNvSpPr txBox="1"/>
          <p:nvPr/>
        </p:nvSpPr>
        <p:spPr>
          <a:xfrm>
            <a:off x="272083" y="5926793"/>
            <a:ext cx="6404942" cy="1462965"/>
          </a:xfrm>
          <a:prstGeom prst="rect">
            <a:avLst/>
          </a:prstGeom>
          <a:noFill/>
        </p:spPr>
        <p:txBody>
          <a:bodyPr wrap="square" rtlCol="0">
            <a:spAutoFit/>
          </a:bodyPr>
          <a:lstStyle/>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①　舟形町内にある不良住宅等</a:t>
            </a:r>
          </a:p>
          <a:p>
            <a:pPr marL="161925" indent="-161925">
              <a:lnSpc>
                <a:spcPts val="1800"/>
              </a:lnSpc>
            </a:pPr>
            <a:r>
              <a:rPr kumimoji="1" lang="ja-JP" altLang="en-US" sz="1200" dirty="0">
                <a:latin typeface="AR P丸ゴシック体E" panose="020F0900000000000000" pitchFamily="50" charset="-128"/>
                <a:ea typeface="AR P丸ゴシック体E" panose="020F0900000000000000" pitchFamily="50" charset="-128"/>
              </a:rPr>
              <a:t>②　建築物が複数人の共有である場合は、当該共有者全員から当該建築物の除却について</a:t>
            </a:r>
            <a:endParaRPr kumimoji="1" lang="en-US" altLang="ja-JP" sz="1200" dirty="0">
              <a:latin typeface="AR P丸ゴシック体E" panose="020F0900000000000000" pitchFamily="50" charset="-128"/>
              <a:ea typeface="AR P丸ゴシック体E" panose="020F0900000000000000" pitchFamily="50" charset="-128"/>
            </a:endParaRPr>
          </a:p>
          <a:p>
            <a:pPr marL="161925" indent="-161925">
              <a:lnSpc>
                <a:spcPts val="1800"/>
              </a:lnSpc>
            </a:pPr>
            <a:r>
              <a:rPr kumimoji="1" lang="ja-JP" altLang="en-US" sz="1200" dirty="0">
                <a:latin typeface="AR P丸ゴシック体E" panose="020F0900000000000000" pitchFamily="50" charset="-128"/>
                <a:ea typeface="AR P丸ゴシック体E" panose="020F0900000000000000" pitchFamily="50" charset="-128"/>
              </a:rPr>
              <a:t> 　　の同意を得られているもの</a:t>
            </a: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③　所有権以外の権利が設定されていない建築物であるもの</a:t>
            </a:r>
            <a:endParaRPr kumimoji="1" lang="en-US" altLang="ja-JP" sz="1200" dirty="0">
              <a:latin typeface="AR P丸ゴシック体E" panose="020F0900000000000000" pitchFamily="50" charset="-128"/>
              <a:ea typeface="AR P丸ゴシック体E" panose="020F0900000000000000" pitchFamily="50" charset="-128"/>
            </a:endParaRPr>
          </a:p>
          <a:p>
            <a:pPr marL="238125" indent="-238125">
              <a:lnSpc>
                <a:spcPts val="1800"/>
              </a:lnSpc>
            </a:pPr>
            <a:r>
              <a:rPr kumimoji="1" lang="ja-JP" altLang="en-US" sz="1200" dirty="0">
                <a:latin typeface="AR P丸ゴシック体M" panose="020F0600000000000000" pitchFamily="50" charset="-128"/>
                <a:ea typeface="AR P丸ゴシック体M" panose="020F0600000000000000" pitchFamily="50" charset="-128"/>
              </a:rPr>
              <a:t>　　（ただし、所有権以外の権利が設定されている場合で、当該権利の権利者が当該建築</a:t>
            </a:r>
            <a:endParaRPr kumimoji="1" lang="en-US" altLang="ja-JP" sz="1200" dirty="0">
              <a:latin typeface="AR P丸ゴシック体M" panose="020F0600000000000000" pitchFamily="50" charset="-128"/>
              <a:ea typeface="AR P丸ゴシック体M" panose="020F0600000000000000" pitchFamily="50" charset="-128"/>
            </a:endParaRPr>
          </a:p>
          <a:p>
            <a:pPr marL="238125" indent="-238125">
              <a:lnSpc>
                <a:spcPts val="1800"/>
              </a:lnSpc>
            </a:pPr>
            <a:r>
              <a:rPr kumimoji="1" lang="ja-JP" altLang="en-US" sz="1200" dirty="0">
                <a:latin typeface="AR P丸ゴシック体M" panose="020F0600000000000000" pitchFamily="50" charset="-128"/>
                <a:ea typeface="AR P丸ゴシック体M" panose="020F0600000000000000" pitchFamily="50" charset="-128"/>
              </a:rPr>
              <a:t>　 　物の除却について同意しているときは、この限りではありません。）</a:t>
            </a:r>
            <a:endParaRPr kumimoji="1" lang="en-US" altLang="ja-JP" sz="1200" dirty="0">
              <a:latin typeface="AR P丸ゴシック体M" panose="020F0600000000000000" pitchFamily="50" charset="-128"/>
              <a:ea typeface="AR P丸ゴシック体M" panose="020F0600000000000000" pitchFamily="50" charset="-128"/>
            </a:endParaRPr>
          </a:p>
        </p:txBody>
      </p:sp>
      <p:sp>
        <p:nvSpPr>
          <p:cNvPr id="18" name="正方形/長方形 17">
            <a:extLst>
              <a:ext uri="{FF2B5EF4-FFF2-40B4-BE49-F238E27FC236}">
                <a16:creationId xmlns:a16="http://schemas.microsoft.com/office/drawing/2014/main" id="{B011F33D-B27D-4356-A6A3-3BD2D0F5AFE3}"/>
              </a:ext>
            </a:extLst>
          </p:cNvPr>
          <p:cNvSpPr/>
          <p:nvPr/>
        </p:nvSpPr>
        <p:spPr>
          <a:xfrm>
            <a:off x="180975" y="7680663"/>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正方形/長方形 18">
            <a:extLst>
              <a:ext uri="{FF2B5EF4-FFF2-40B4-BE49-F238E27FC236}">
                <a16:creationId xmlns:a16="http://schemas.microsoft.com/office/drawing/2014/main" id="{D6329F56-3B53-4308-BCA9-335BD9B3C7C9}"/>
              </a:ext>
            </a:extLst>
          </p:cNvPr>
          <p:cNvSpPr/>
          <p:nvPr/>
        </p:nvSpPr>
        <p:spPr>
          <a:xfrm>
            <a:off x="138733" y="7638904"/>
            <a:ext cx="1800493" cy="307777"/>
          </a:xfrm>
          <a:prstGeom prst="rect">
            <a:avLst/>
          </a:prstGeom>
          <a:noFill/>
        </p:spPr>
        <p:txBody>
          <a:bodyPr wrap="none" lIns="91440" tIns="45720" rIns="91440" bIns="45720">
            <a:spAutoFit/>
          </a:bodyPr>
          <a:lstStyle/>
          <a:p>
            <a:r>
              <a:rPr lang="ja-JP" altLang="en-US" sz="1400" dirty="0">
                <a:ln w="0"/>
                <a:solidFill>
                  <a:schemeClr val="bg1"/>
                </a:solidFill>
                <a:latin typeface="HGS創英角ｺﾞｼｯｸUB" panose="020B0900000000000000" pitchFamily="50" charset="-128"/>
                <a:ea typeface="HGS創英角ｺﾞｼｯｸUB" panose="020B0900000000000000" pitchFamily="50" charset="-128"/>
              </a:rPr>
              <a:t>　申込みができる方</a:t>
            </a:r>
            <a:endParaRPr lang="ja-JP" altLang="en-US" sz="1400" b="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20" name="テキスト ボックス 19">
            <a:extLst>
              <a:ext uri="{FF2B5EF4-FFF2-40B4-BE49-F238E27FC236}">
                <a16:creationId xmlns:a16="http://schemas.microsoft.com/office/drawing/2014/main" id="{11947780-FBAA-4A7A-A460-27EFE3BE9307}"/>
              </a:ext>
            </a:extLst>
          </p:cNvPr>
          <p:cNvSpPr txBox="1"/>
          <p:nvPr/>
        </p:nvSpPr>
        <p:spPr>
          <a:xfrm>
            <a:off x="272083" y="8055336"/>
            <a:ext cx="5029200" cy="276999"/>
          </a:xfrm>
          <a:prstGeom prst="rect">
            <a:avLst/>
          </a:prstGeom>
          <a:noFill/>
        </p:spPr>
        <p:txBody>
          <a:bodyPr wrap="square" rtlCol="0">
            <a:spAutoFit/>
          </a:bodyPr>
          <a:lstStyle/>
          <a:p>
            <a:r>
              <a:rPr kumimoji="1" lang="ja-JP" altLang="en-US" sz="1200" dirty="0">
                <a:latin typeface="AR P丸ゴシック体M" panose="020F0600000000000000" pitchFamily="50" charset="-128"/>
                <a:ea typeface="AR P丸ゴシック体M" panose="020F0600000000000000" pitchFamily="50" charset="-128"/>
              </a:rPr>
              <a:t>町税等及び町公共料金の滞納等がなく、</a:t>
            </a:r>
            <a:r>
              <a:rPr kumimoji="1" lang="ja-JP" altLang="en-US" sz="1200" b="1" u="sng" dirty="0">
                <a:latin typeface="AR P丸ゴシック体M" panose="020F0600000000000000" pitchFamily="50" charset="-128"/>
                <a:ea typeface="AR P丸ゴシック体M" panose="020F0600000000000000" pitchFamily="50" charset="-128"/>
              </a:rPr>
              <a:t>次のいずれかに該当する</a:t>
            </a:r>
            <a:r>
              <a:rPr kumimoji="1" lang="ja-JP" altLang="en-US" sz="1200" dirty="0">
                <a:latin typeface="AR P丸ゴシック体M" panose="020F0600000000000000" pitchFamily="50" charset="-128"/>
                <a:ea typeface="AR P丸ゴシック体M" panose="020F0600000000000000" pitchFamily="50" charset="-128"/>
              </a:rPr>
              <a:t>方</a:t>
            </a:r>
          </a:p>
        </p:txBody>
      </p:sp>
      <p:sp>
        <p:nvSpPr>
          <p:cNvPr id="21" name="テキスト ボックス 20">
            <a:extLst>
              <a:ext uri="{FF2B5EF4-FFF2-40B4-BE49-F238E27FC236}">
                <a16:creationId xmlns:a16="http://schemas.microsoft.com/office/drawing/2014/main" id="{F087E7C4-7781-4DE5-B227-687135AE469A}"/>
              </a:ext>
            </a:extLst>
          </p:cNvPr>
          <p:cNvSpPr txBox="1"/>
          <p:nvPr/>
        </p:nvSpPr>
        <p:spPr>
          <a:xfrm>
            <a:off x="272083" y="8332335"/>
            <a:ext cx="6404942" cy="1001300"/>
          </a:xfrm>
          <a:prstGeom prst="rect">
            <a:avLst/>
          </a:prstGeom>
          <a:noFill/>
        </p:spPr>
        <p:txBody>
          <a:bodyPr wrap="square" rtlCol="0">
            <a:spAutoFit/>
          </a:bodyPr>
          <a:lstStyle/>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①　対象とする空き家等の登記事項証明書（未登記の建物にあっては、固定資産税家屋</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　　台帳）に所有者として記載されている方</a:t>
            </a:r>
            <a:r>
              <a:rPr kumimoji="1" lang="ja-JP" altLang="en-US" sz="1200" dirty="0">
                <a:latin typeface="AR P丸ゴシック体M" panose="020F0600000000000000" pitchFamily="50" charset="-128"/>
                <a:ea typeface="AR P丸ゴシック体M" panose="020F0600000000000000" pitchFamily="50" charset="-128"/>
              </a:rPr>
              <a:t>（法人及び団体は対象外となります。）</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②　①に規定する方の法定相続人</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③　①に規定する方から当該建築物の除却についての同意を得た方</a:t>
            </a:r>
            <a:endParaRPr kumimoji="1" lang="en-US" altLang="ja-JP" sz="1200" dirty="0">
              <a:latin typeface="AR P丸ゴシック体M" panose="020F0600000000000000" pitchFamily="50" charset="-128"/>
              <a:ea typeface="AR P丸ゴシック体M" panose="020F0600000000000000" pitchFamily="50" charset="-128"/>
            </a:endParaRPr>
          </a:p>
        </p:txBody>
      </p:sp>
      <p:sp>
        <p:nvSpPr>
          <p:cNvPr id="22" name="正方形/長方形 21">
            <a:extLst>
              <a:ext uri="{FF2B5EF4-FFF2-40B4-BE49-F238E27FC236}">
                <a16:creationId xmlns:a16="http://schemas.microsoft.com/office/drawing/2014/main" id="{15247E43-F6D6-41C8-9F4A-477362A6E418}"/>
              </a:ext>
            </a:extLst>
          </p:cNvPr>
          <p:cNvSpPr/>
          <p:nvPr/>
        </p:nvSpPr>
        <p:spPr>
          <a:xfrm>
            <a:off x="180975" y="1164051"/>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正方形/長方形 22">
            <a:extLst>
              <a:ext uri="{FF2B5EF4-FFF2-40B4-BE49-F238E27FC236}">
                <a16:creationId xmlns:a16="http://schemas.microsoft.com/office/drawing/2014/main" id="{021669BE-4514-4F41-AD8F-ADE2C15BB5C9}"/>
              </a:ext>
            </a:extLst>
          </p:cNvPr>
          <p:cNvSpPr/>
          <p:nvPr/>
        </p:nvSpPr>
        <p:spPr>
          <a:xfrm>
            <a:off x="138733" y="1131817"/>
            <a:ext cx="2032968" cy="307777"/>
          </a:xfrm>
          <a:prstGeom prst="rect">
            <a:avLst/>
          </a:prstGeom>
          <a:noFill/>
        </p:spPr>
        <p:txBody>
          <a:bodyPr wrap="square" lIns="91440" tIns="45720" rIns="91440" bIns="45720">
            <a:spAutoFit/>
          </a:bodyPr>
          <a:lstStyle/>
          <a:p>
            <a:r>
              <a:rPr lang="ja-JP" altLang="en-US" sz="1400" dirty="0">
                <a:ln w="0"/>
                <a:solidFill>
                  <a:schemeClr val="bg1"/>
                </a:solidFill>
                <a:latin typeface="HGS創英角ｺﾞｼｯｸUB" panose="020B0900000000000000" pitchFamily="50" charset="-128"/>
                <a:ea typeface="HGS創英角ｺﾞｼｯｸUB" panose="020B0900000000000000" pitchFamily="50" charset="-128"/>
              </a:rPr>
              <a:t>　補助事業の内容</a:t>
            </a:r>
            <a:endParaRPr lang="ja-JP" altLang="en-US" sz="140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26" name="テキスト ボックス 25">
            <a:extLst>
              <a:ext uri="{FF2B5EF4-FFF2-40B4-BE49-F238E27FC236}">
                <a16:creationId xmlns:a16="http://schemas.microsoft.com/office/drawing/2014/main" id="{F2235782-919A-4200-9E99-52E9B07018A1}"/>
              </a:ext>
            </a:extLst>
          </p:cNvPr>
          <p:cNvSpPr txBox="1"/>
          <p:nvPr/>
        </p:nvSpPr>
        <p:spPr>
          <a:xfrm>
            <a:off x="4800600" y="833227"/>
            <a:ext cx="1876425" cy="276999"/>
          </a:xfrm>
          <a:prstGeom prst="rect">
            <a:avLst/>
          </a:prstGeom>
          <a:noFill/>
        </p:spPr>
        <p:txBody>
          <a:bodyPr wrap="square" rtlCol="0">
            <a:spAutoFit/>
          </a:bodyPr>
          <a:lstStyle/>
          <a:p>
            <a:r>
              <a:rPr kumimoji="1" lang="ja-JP" altLang="en-US" sz="1200" dirty="0">
                <a:latin typeface="AR P丸ゴシック体E" panose="020F0900000000000000" pitchFamily="50" charset="-128"/>
                <a:ea typeface="AR P丸ゴシック体E" panose="020F0900000000000000" pitchFamily="50" charset="-128"/>
              </a:rPr>
              <a:t>山形県舟形町地域整備課</a:t>
            </a:r>
            <a:endParaRPr kumimoji="1" lang="en-US" altLang="ja-JP" sz="1200" dirty="0">
              <a:latin typeface="AR P丸ゴシック体M" panose="020F0600000000000000" pitchFamily="50" charset="-128"/>
              <a:ea typeface="AR P丸ゴシック体M" panose="020F0600000000000000" pitchFamily="50" charset="-128"/>
            </a:endParaRPr>
          </a:p>
        </p:txBody>
      </p:sp>
      <p:graphicFrame>
        <p:nvGraphicFramePr>
          <p:cNvPr id="27" name="表 26">
            <a:extLst>
              <a:ext uri="{FF2B5EF4-FFF2-40B4-BE49-F238E27FC236}">
                <a16:creationId xmlns:a16="http://schemas.microsoft.com/office/drawing/2014/main" id="{1675E25B-F35C-4CD7-BA98-40D3EAF26785}"/>
              </a:ext>
            </a:extLst>
          </p:cNvPr>
          <p:cNvGraphicFramePr>
            <a:graphicFrameLocks noGrp="1"/>
          </p:cNvGraphicFramePr>
          <p:nvPr>
            <p:extLst>
              <p:ext uri="{D42A27DB-BD31-4B8C-83A1-F6EECF244321}">
                <p14:modId xmlns:p14="http://schemas.microsoft.com/office/powerpoint/2010/main" val="2999695576"/>
              </p:ext>
            </p:extLst>
          </p:nvPr>
        </p:nvGraphicFramePr>
        <p:xfrm>
          <a:off x="414385" y="2633404"/>
          <a:ext cx="5862017" cy="1816043"/>
        </p:xfrm>
        <a:graphic>
          <a:graphicData uri="http://schemas.openxmlformats.org/drawingml/2006/table">
            <a:tbl>
              <a:tblPr firstRow="1" bandRow="1">
                <a:tableStyleId>{2D5ABB26-0587-4C30-8999-92F81FD0307C}</a:tableStyleId>
              </a:tblPr>
              <a:tblGrid>
                <a:gridCol w="747890">
                  <a:extLst>
                    <a:ext uri="{9D8B030D-6E8A-4147-A177-3AD203B41FA5}">
                      <a16:colId xmlns:a16="http://schemas.microsoft.com/office/drawing/2014/main" val="2793709726"/>
                    </a:ext>
                  </a:extLst>
                </a:gridCol>
                <a:gridCol w="1085052">
                  <a:extLst>
                    <a:ext uri="{9D8B030D-6E8A-4147-A177-3AD203B41FA5}">
                      <a16:colId xmlns:a16="http://schemas.microsoft.com/office/drawing/2014/main" val="1183316255"/>
                    </a:ext>
                  </a:extLst>
                </a:gridCol>
                <a:gridCol w="4029075">
                  <a:extLst>
                    <a:ext uri="{9D8B030D-6E8A-4147-A177-3AD203B41FA5}">
                      <a16:colId xmlns:a16="http://schemas.microsoft.com/office/drawing/2014/main" val="2509440366"/>
                    </a:ext>
                  </a:extLst>
                </a:gridCol>
              </a:tblGrid>
              <a:tr h="956525">
                <a:tc rowSpan="2">
                  <a:txBody>
                    <a:bodyPr/>
                    <a:lstStyle/>
                    <a:p>
                      <a:pPr algn="ct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補助率と</a:t>
                      </a:r>
                      <a:endParaRPr kumimoji="1" lang="en-US" altLang="ja-JP" sz="1300" b="0" dirty="0">
                        <a:solidFill>
                          <a:schemeClr val="tx1"/>
                        </a:solidFill>
                        <a:latin typeface="AR P丸ゴシック体E" panose="020F0900000000000000" pitchFamily="50" charset="-128"/>
                        <a:ea typeface="AR P丸ゴシック体E" panose="020F0900000000000000" pitchFamily="50" charset="-128"/>
                      </a:endParaRPr>
                    </a:p>
                    <a:p>
                      <a:pPr algn="ct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補助額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住　　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解体費用の</a:t>
                      </a:r>
                      <a:r>
                        <a:rPr kumimoji="1" lang="en-US" altLang="ja-JP" sz="1300" b="0" dirty="0">
                          <a:solidFill>
                            <a:schemeClr val="tx1"/>
                          </a:solidFill>
                          <a:latin typeface="AR P丸ゴシック体E" panose="020F0900000000000000" pitchFamily="50" charset="-128"/>
                          <a:ea typeface="AR P丸ゴシック体E" panose="020F0900000000000000" pitchFamily="50" charset="-128"/>
                        </a:rPr>
                        <a:t>80</a:t>
                      </a: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　上限１００万円</a:t>
                      </a:r>
                      <a:endParaRPr kumimoji="1" lang="en-US" altLang="ja-JP" sz="1300" b="0" dirty="0">
                        <a:solidFill>
                          <a:schemeClr val="tx1"/>
                        </a:solidFill>
                        <a:latin typeface="AR P丸ゴシック体E" panose="020F0900000000000000" pitchFamily="50" charset="-128"/>
                        <a:ea typeface="AR P丸ゴシック体E" panose="020F0900000000000000" pitchFamily="50" charset="-128"/>
                      </a:endParaRPr>
                    </a:p>
                    <a:p>
                      <a:pP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　 </a:t>
                      </a:r>
                      <a:r>
                        <a:rPr kumimoji="1" lang="en-US" altLang="ja-JP" sz="1300" b="0" dirty="0">
                          <a:solidFill>
                            <a:schemeClr val="tx1"/>
                          </a:solidFill>
                          <a:latin typeface="AR P丸ゴシック体E" panose="020F0900000000000000" pitchFamily="50" charset="-128"/>
                          <a:ea typeface="AR P丸ゴシック体E" panose="020F0900000000000000" pitchFamily="50" charset="-128"/>
                        </a:rPr>
                        <a:t>※</a:t>
                      </a: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舟形町内の業者に発注の場合は上限２００万円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8583730"/>
                  </a:ext>
                </a:extLst>
              </a:tr>
              <a:tr h="859518">
                <a:tc vMerge="1">
                  <a:txBody>
                    <a:bodyPr/>
                    <a:lstStyle/>
                    <a:p>
                      <a:endParaRPr kumimoji="1" lang="ja-JP" altLang="en-US"/>
                    </a:p>
                  </a:txBody>
                  <a:tcPr/>
                </a:tc>
                <a:tc>
                  <a:txBody>
                    <a:bodyPr/>
                    <a:lstStyle/>
                    <a:p>
                      <a:pPr algn="ct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住宅以外の</a:t>
                      </a:r>
                      <a:endParaRPr kumimoji="1" lang="en-US" altLang="ja-JP" sz="1300" b="0" dirty="0">
                        <a:solidFill>
                          <a:schemeClr val="tx1"/>
                        </a:solidFill>
                        <a:latin typeface="AR P丸ゴシック体E" panose="020F0900000000000000" pitchFamily="50" charset="-128"/>
                        <a:ea typeface="AR P丸ゴシック体E" panose="020F0900000000000000" pitchFamily="50" charset="-128"/>
                      </a:endParaRPr>
                    </a:p>
                    <a:p>
                      <a:pPr algn="ct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付属建物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解体費用の８０％ </a:t>
                      </a:r>
                      <a:r>
                        <a:rPr kumimoji="1" lang="ja-JP" altLang="en-US" sz="1400" dirty="0">
                          <a:latin typeface="AR P丸ゴシック体E" panose="020F0900000000000000" pitchFamily="50" charset="-128"/>
                          <a:ea typeface="AR P丸ゴシック体E" panose="020F0900000000000000" pitchFamily="50" charset="-128"/>
                        </a:rPr>
                        <a:t>一敷地合わせて </a:t>
                      </a: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上限２０万円</a:t>
                      </a:r>
                      <a:endParaRPr kumimoji="1" lang="en-US" altLang="ja-JP" sz="1300" b="0" dirty="0">
                        <a:solidFill>
                          <a:schemeClr val="tx1"/>
                        </a:solidFill>
                        <a:latin typeface="AR P丸ゴシック体E" panose="020F0900000000000000" pitchFamily="50" charset="-128"/>
                        <a:ea typeface="AR P丸ゴシック体E" panose="020F0900000000000000" pitchFamily="50" charset="-128"/>
                      </a:endParaRPr>
                    </a:p>
                    <a:p>
                      <a:pP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　 </a:t>
                      </a:r>
                      <a:r>
                        <a:rPr kumimoji="1" lang="en-US" altLang="ja-JP" sz="1300" b="0" dirty="0">
                          <a:solidFill>
                            <a:schemeClr val="tx1"/>
                          </a:solidFill>
                          <a:latin typeface="AR P丸ゴシック体E" panose="020F0900000000000000" pitchFamily="50" charset="-128"/>
                          <a:ea typeface="AR P丸ゴシック体E" panose="020F0900000000000000" pitchFamily="50" charset="-128"/>
                        </a:rPr>
                        <a:t>※</a:t>
                      </a: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舟形町内の業者に発注の場合は</a:t>
                      </a:r>
                      <a:endParaRPr kumimoji="1" lang="en-US" altLang="ja-JP" sz="1300" b="0" dirty="0">
                        <a:solidFill>
                          <a:schemeClr val="tx1"/>
                        </a:solidFill>
                        <a:latin typeface="AR P丸ゴシック体E" panose="020F0900000000000000" pitchFamily="50" charset="-128"/>
                        <a:ea typeface="AR P丸ゴシック体E" panose="020F0900000000000000" pitchFamily="50" charset="-128"/>
                      </a:endParaRPr>
                    </a:p>
                    <a:p>
                      <a:pPr>
                        <a:lnSpc>
                          <a:spcPct val="110000"/>
                        </a:lnSpc>
                      </a:pP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　　　　　　　　　 一敷地合わせて上限</a:t>
                      </a:r>
                      <a:r>
                        <a:rPr kumimoji="1" lang="en-US" altLang="ja-JP" sz="1300" b="0" dirty="0">
                          <a:solidFill>
                            <a:schemeClr val="tx1"/>
                          </a:solidFill>
                          <a:latin typeface="AR P丸ゴシック体E" panose="020F0900000000000000" pitchFamily="50" charset="-128"/>
                          <a:ea typeface="AR P丸ゴシック体E" panose="020F0900000000000000" pitchFamily="50" charset="-128"/>
                        </a:rPr>
                        <a:t>5</a:t>
                      </a:r>
                      <a:r>
                        <a:rPr kumimoji="1" lang="ja-JP" altLang="en-US" sz="1300" b="0" dirty="0">
                          <a:solidFill>
                            <a:schemeClr val="tx1"/>
                          </a:solidFill>
                          <a:latin typeface="AR P丸ゴシック体E" panose="020F0900000000000000" pitchFamily="50" charset="-128"/>
                          <a:ea typeface="AR P丸ゴシック体E" panose="020F0900000000000000" pitchFamily="50" charset="-128"/>
                        </a:rPr>
                        <a:t>０万円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195586"/>
                  </a:ext>
                </a:extLst>
              </a:tr>
            </a:tbl>
          </a:graphicData>
        </a:graphic>
      </p:graphicFrame>
      <p:sp>
        <p:nvSpPr>
          <p:cNvPr id="46" name="テキスト ボックス 45">
            <a:extLst>
              <a:ext uri="{FF2B5EF4-FFF2-40B4-BE49-F238E27FC236}">
                <a16:creationId xmlns:a16="http://schemas.microsoft.com/office/drawing/2014/main" id="{EE5E9C6A-08B5-4880-8E8E-5108601BD881}"/>
              </a:ext>
            </a:extLst>
          </p:cNvPr>
          <p:cNvSpPr txBox="1"/>
          <p:nvPr/>
        </p:nvSpPr>
        <p:spPr>
          <a:xfrm>
            <a:off x="272083" y="1477098"/>
            <a:ext cx="6311740" cy="1004955"/>
          </a:xfrm>
          <a:prstGeom prst="rect">
            <a:avLst/>
          </a:prstGeom>
          <a:solidFill>
            <a:schemeClr val="bg1"/>
          </a:solidFill>
        </p:spPr>
        <p:txBody>
          <a:bodyPr wrap="square" rtlCol="0">
            <a:spAutoFit/>
          </a:bodyPr>
          <a:lstStyle/>
          <a:p>
            <a:pPr>
              <a:lnSpc>
                <a:spcPts val="1800"/>
              </a:lnSpc>
            </a:pPr>
            <a:r>
              <a:rPr kumimoji="1" lang="ja-JP" altLang="en-US" sz="1300" dirty="0">
                <a:latin typeface="AR P丸ゴシック体M" panose="020F0600000000000000" pitchFamily="50" charset="-128"/>
                <a:ea typeface="AR P丸ゴシック体M" panose="020F0600000000000000" pitchFamily="50" charset="-128"/>
              </a:rPr>
              <a:t>　舟形町では、使用されず、適正に管理されていないことで、周囲に対して悪影響等がある不良住宅等による町民への生命、財産等に対する危険を取り除き、被害の発生を防止するため、また、町内の若者の定住支援及び町外からの移住促進を図るため、不良住宅等の</a:t>
            </a:r>
            <a:r>
              <a:rPr lang="ja-JP" altLang="en-US" sz="1300" dirty="0">
                <a:latin typeface="AR P丸ゴシック体M" panose="020F0600000000000000" pitchFamily="50" charset="-128"/>
                <a:ea typeface="AR P丸ゴシック体M" panose="020F0600000000000000" pitchFamily="50" charset="-128"/>
              </a:rPr>
              <a:t>除却工事を実施する場合、その費用の一部を支援します。</a:t>
            </a:r>
            <a:endParaRPr lang="en-US" altLang="ja-JP" sz="1300" dirty="0">
              <a:latin typeface="AR P丸ゴシック体M" panose="020F0600000000000000" pitchFamily="50" charset="-128"/>
              <a:ea typeface="AR P丸ゴシック体M" panose="020F0600000000000000" pitchFamily="50" charset="-128"/>
            </a:endParaRPr>
          </a:p>
        </p:txBody>
      </p:sp>
      <p:sp>
        <p:nvSpPr>
          <p:cNvPr id="47" name="テキスト ボックス 46">
            <a:extLst>
              <a:ext uri="{FF2B5EF4-FFF2-40B4-BE49-F238E27FC236}">
                <a16:creationId xmlns:a16="http://schemas.microsoft.com/office/drawing/2014/main" id="{0F69B864-5A40-4DF0-8566-7C5B94BDD90C}"/>
              </a:ext>
            </a:extLst>
          </p:cNvPr>
          <p:cNvSpPr txBox="1"/>
          <p:nvPr/>
        </p:nvSpPr>
        <p:spPr>
          <a:xfrm>
            <a:off x="1180133" y="4449119"/>
            <a:ext cx="5306392" cy="620426"/>
          </a:xfrm>
          <a:prstGeom prst="rect">
            <a:avLst/>
          </a:prstGeom>
          <a:noFill/>
        </p:spPr>
        <p:txBody>
          <a:bodyPr wrap="square" rtlCol="0">
            <a:spAutoFit/>
          </a:bodyPr>
          <a:lstStyle/>
          <a:p>
            <a:pPr>
              <a:lnSpc>
                <a:spcPct val="150000"/>
              </a:lnSpc>
            </a:pPr>
            <a:r>
              <a:rPr kumimoji="1" lang="en-US" altLang="ja-JP" sz="1200" dirty="0">
                <a:latin typeface="AR P丸ゴシック体M" panose="020F0600000000000000" pitchFamily="50" charset="-128"/>
                <a:ea typeface="AR P丸ゴシック体M" panose="020F0600000000000000" pitchFamily="50" charset="-128"/>
              </a:rPr>
              <a:t>※</a:t>
            </a:r>
            <a:r>
              <a:rPr kumimoji="1" lang="ja-JP" altLang="en-US" sz="1200" dirty="0">
                <a:latin typeface="AR P丸ゴシック体M" panose="020F0600000000000000" pitchFamily="50" charset="-128"/>
                <a:ea typeface="AR P丸ゴシック体M" panose="020F0600000000000000" pitchFamily="50" charset="-128"/>
              </a:rPr>
              <a:t>補助金額は１</a:t>
            </a:r>
            <a:r>
              <a:rPr kumimoji="1" lang="en-US" altLang="ja-JP" sz="1200" dirty="0">
                <a:latin typeface="AR P丸ゴシック体M" panose="020F0600000000000000" pitchFamily="50" charset="-128"/>
                <a:ea typeface="AR P丸ゴシック体M" panose="020F0600000000000000" pitchFamily="50" charset="-128"/>
              </a:rPr>
              <a:t>,</a:t>
            </a:r>
            <a:r>
              <a:rPr kumimoji="1" lang="ja-JP" altLang="en-US" sz="1200" dirty="0">
                <a:latin typeface="AR P丸ゴシック体M" panose="020F0600000000000000" pitchFamily="50" charset="-128"/>
                <a:ea typeface="AR P丸ゴシック体M" panose="020F0600000000000000" pitchFamily="50" charset="-128"/>
              </a:rPr>
              <a:t>０００円未満の端数切捨となります。 </a:t>
            </a:r>
          </a:p>
          <a:p>
            <a:pPr>
              <a:lnSpc>
                <a:spcPct val="150000"/>
              </a:lnSpc>
            </a:pPr>
            <a:r>
              <a:rPr kumimoji="1" lang="en-US" altLang="ja-JP" sz="1200" dirty="0">
                <a:latin typeface="AR P丸ゴシック体M" panose="020F0600000000000000" pitchFamily="50" charset="-128"/>
                <a:ea typeface="AR P丸ゴシック体M" panose="020F0600000000000000" pitchFamily="50" charset="-128"/>
              </a:rPr>
              <a:t>※</a:t>
            </a:r>
            <a:r>
              <a:rPr kumimoji="1" lang="ja-JP" altLang="en-US" sz="1200" dirty="0">
                <a:latin typeface="AR P丸ゴシック体M" panose="020F0600000000000000" pitchFamily="50" charset="-128"/>
                <a:ea typeface="AR P丸ゴシック体M" panose="020F0600000000000000" pitchFamily="50" charset="-128"/>
              </a:rPr>
              <a:t>補助金の交付は、当該年度中、補助対象者一人につき１回に限ります。</a:t>
            </a:r>
            <a:endParaRPr kumimoji="1" lang="en-US" altLang="ja-JP" sz="1200" dirty="0">
              <a:latin typeface="AR P丸ゴシック体M" panose="020F0600000000000000" pitchFamily="50" charset="-128"/>
              <a:ea typeface="AR P丸ゴシック体M" panose="020F0600000000000000" pitchFamily="50" charset="-128"/>
            </a:endParaRPr>
          </a:p>
        </p:txBody>
      </p:sp>
    </p:spTree>
    <p:extLst>
      <p:ext uri="{BB962C8B-B14F-4D97-AF65-F5344CB8AC3E}">
        <p14:creationId xmlns:p14="http://schemas.microsoft.com/office/powerpoint/2010/main" val="220690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グラフィックス 2" descr="家">
            <a:extLst>
              <a:ext uri="{FF2B5EF4-FFF2-40B4-BE49-F238E27FC236}">
                <a16:creationId xmlns:a16="http://schemas.microsoft.com/office/drawing/2014/main" id="{6B8DB798-D12B-436D-90E3-305B3802EB6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76081" y="266699"/>
            <a:ext cx="552449" cy="552449"/>
          </a:xfrm>
          <a:prstGeom prst="rect">
            <a:avLst/>
          </a:prstGeom>
        </p:spPr>
      </p:pic>
      <p:pic>
        <p:nvPicPr>
          <p:cNvPr id="5" name="グラフィックス 4" descr="掘削機">
            <a:extLst>
              <a:ext uri="{FF2B5EF4-FFF2-40B4-BE49-F238E27FC236}">
                <a16:creationId xmlns:a16="http://schemas.microsoft.com/office/drawing/2014/main" id="{D0E4CB2D-D77A-4D20-92A9-CAA1ACB9BAD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252" y="-24165"/>
            <a:ext cx="892181" cy="892181"/>
          </a:xfrm>
          <a:prstGeom prst="rect">
            <a:avLst/>
          </a:prstGeom>
        </p:spPr>
      </p:pic>
      <p:sp>
        <p:nvSpPr>
          <p:cNvPr id="8" name="正方形/長方形 7">
            <a:extLst>
              <a:ext uri="{FF2B5EF4-FFF2-40B4-BE49-F238E27FC236}">
                <a16:creationId xmlns:a16="http://schemas.microsoft.com/office/drawing/2014/main" id="{5702BFB1-3991-4A11-8EBF-E3344FEB4560}"/>
              </a:ext>
            </a:extLst>
          </p:cNvPr>
          <p:cNvSpPr/>
          <p:nvPr/>
        </p:nvSpPr>
        <p:spPr>
          <a:xfrm>
            <a:off x="1800858" y="153724"/>
            <a:ext cx="4161716" cy="461665"/>
          </a:xfrm>
          <a:prstGeom prst="rect">
            <a:avLst/>
          </a:prstGeom>
          <a:noFill/>
        </p:spPr>
        <p:txBody>
          <a:bodyPr wrap="none" lIns="91440" tIns="45720" rIns="91440" bIns="45720">
            <a:spAutoFit/>
          </a:bodyPr>
          <a:lstStyle/>
          <a:p>
            <a:pPr algn="ctr"/>
            <a:r>
              <a:rPr lang="ja-JP" altLang="en-US" sz="2400" dirty="0">
                <a:ln w="0"/>
                <a:solidFill>
                  <a:schemeClr val="bg1"/>
                </a:solidFill>
                <a:latin typeface="AR P丸ゴシック体E" panose="020F0900000000000000" pitchFamily="50" charset="-128"/>
                <a:ea typeface="AR P丸ゴシック体E" panose="020F0900000000000000" pitchFamily="50" charset="-128"/>
              </a:rPr>
              <a:t>舟形町空き家除却事業補助金</a:t>
            </a:r>
            <a:endParaRPr lang="ja-JP" altLang="en-US" sz="2400" b="0" cap="none" spc="0" dirty="0">
              <a:ln w="0"/>
              <a:solidFill>
                <a:schemeClr val="bg1"/>
              </a:solidFill>
              <a:latin typeface="AR P丸ゴシック体E" panose="020F0900000000000000" pitchFamily="50" charset="-128"/>
              <a:ea typeface="AR P丸ゴシック体E" panose="020F0900000000000000" pitchFamily="50" charset="-128"/>
            </a:endParaRPr>
          </a:p>
        </p:txBody>
      </p:sp>
      <p:sp>
        <p:nvSpPr>
          <p:cNvPr id="18" name="正方形/長方形 17">
            <a:extLst>
              <a:ext uri="{FF2B5EF4-FFF2-40B4-BE49-F238E27FC236}">
                <a16:creationId xmlns:a16="http://schemas.microsoft.com/office/drawing/2014/main" id="{B011F33D-B27D-4356-A6A3-3BD2D0F5AFE3}"/>
              </a:ext>
            </a:extLst>
          </p:cNvPr>
          <p:cNvSpPr/>
          <p:nvPr/>
        </p:nvSpPr>
        <p:spPr>
          <a:xfrm>
            <a:off x="174760" y="4908726"/>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正方形/長方形 18">
            <a:extLst>
              <a:ext uri="{FF2B5EF4-FFF2-40B4-BE49-F238E27FC236}">
                <a16:creationId xmlns:a16="http://schemas.microsoft.com/office/drawing/2014/main" id="{D6329F56-3B53-4308-BCA9-335BD9B3C7C9}"/>
              </a:ext>
            </a:extLst>
          </p:cNvPr>
          <p:cNvSpPr/>
          <p:nvPr/>
        </p:nvSpPr>
        <p:spPr>
          <a:xfrm>
            <a:off x="132518" y="4866967"/>
            <a:ext cx="2159566" cy="307777"/>
          </a:xfrm>
          <a:prstGeom prst="rect">
            <a:avLst/>
          </a:prstGeom>
          <a:noFill/>
        </p:spPr>
        <p:txBody>
          <a:bodyPr wrap="none" lIns="91440" tIns="45720" rIns="91440" bIns="45720">
            <a:spAutoFit/>
          </a:bodyPr>
          <a:lstStyle/>
          <a:p>
            <a:r>
              <a:rPr lang="ja-JP" altLang="en-US" sz="1400" b="0" cap="none" spc="0" dirty="0">
                <a:ln w="0"/>
                <a:solidFill>
                  <a:schemeClr val="bg1"/>
                </a:solidFill>
                <a:latin typeface="HGS創英角ｺﾞｼｯｸUB" panose="020B0900000000000000" pitchFamily="50" charset="-128"/>
                <a:ea typeface="HGS創英角ｺﾞｼｯｸUB" panose="020B0900000000000000" pitchFamily="50" charset="-128"/>
              </a:rPr>
              <a:t>　申込み方法等について</a:t>
            </a:r>
          </a:p>
        </p:txBody>
      </p:sp>
      <p:sp>
        <p:nvSpPr>
          <p:cNvPr id="20" name="テキスト ボックス 19">
            <a:extLst>
              <a:ext uri="{FF2B5EF4-FFF2-40B4-BE49-F238E27FC236}">
                <a16:creationId xmlns:a16="http://schemas.microsoft.com/office/drawing/2014/main" id="{11947780-FBAA-4A7A-A460-27EFE3BE9307}"/>
              </a:ext>
            </a:extLst>
          </p:cNvPr>
          <p:cNvSpPr txBox="1"/>
          <p:nvPr/>
        </p:nvSpPr>
        <p:spPr>
          <a:xfrm>
            <a:off x="272082" y="5320166"/>
            <a:ext cx="6266266" cy="276999"/>
          </a:xfrm>
          <a:prstGeom prst="rect">
            <a:avLst/>
          </a:prstGeom>
          <a:noFill/>
        </p:spPr>
        <p:txBody>
          <a:bodyPr wrap="square" rtlCol="0">
            <a:spAutoFit/>
          </a:bodyPr>
          <a:lstStyle/>
          <a:p>
            <a:r>
              <a:rPr kumimoji="1" lang="ja-JP" altLang="en-US" sz="1200" dirty="0">
                <a:latin typeface="AR P丸ゴシック体M" panose="020F0600000000000000" pitchFamily="50" charset="-128"/>
                <a:ea typeface="AR P丸ゴシック体M" panose="020F0600000000000000" pitchFamily="50" charset="-128"/>
              </a:rPr>
              <a:t>必要な書類や要件等がありますので、まずは下記の担当までご相談ください。</a:t>
            </a:r>
          </a:p>
        </p:txBody>
      </p:sp>
      <p:sp>
        <p:nvSpPr>
          <p:cNvPr id="22" name="正方形/長方形 21">
            <a:extLst>
              <a:ext uri="{FF2B5EF4-FFF2-40B4-BE49-F238E27FC236}">
                <a16:creationId xmlns:a16="http://schemas.microsoft.com/office/drawing/2014/main" id="{15247E43-F6D6-41C8-9F4A-477362A6E418}"/>
              </a:ext>
            </a:extLst>
          </p:cNvPr>
          <p:cNvSpPr/>
          <p:nvPr/>
        </p:nvSpPr>
        <p:spPr>
          <a:xfrm>
            <a:off x="186524" y="446134"/>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正方形/長方形 22">
            <a:extLst>
              <a:ext uri="{FF2B5EF4-FFF2-40B4-BE49-F238E27FC236}">
                <a16:creationId xmlns:a16="http://schemas.microsoft.com/office/drawing/2014/main" id="{021669BE-4514-4F41-AD8F-ADE2C15BB5C9}"/>
              </a:ext>
            </a:extLst>
          </p:cNvPr>
          <p:cNvSpPr/>
          <p:nvPr/>
        </p:nvSpPr>
        <p:spPr>
          <a:xfrm>
            <a:off x="144282" y="413900"/>
            <a:ext cx="2032968" cy="307777"/>
          </a:xfrm>
          <a:prstGeom prst="rect">
            <a:avLst/>
          </a:prstGeom>
          <a:noFill/>
        </p:spPr>
        <p:txBody>
          <a:bodyPr wrap="square" lIns="91440" tIns="45720" rIns="91440" bIns="45720">
            <a:spAutoFit/>
          </a:bodyPr>
          <a:lstStyle/>
          <a:p>
            <a:r>
              <a:rPr lang="ja-JP" altLang="en-US" sz="1400" dirty="0">
                <a:ln w="0"/>
                <a:solidFill>
                  <a:schemeClr val="bg1"/>
                </a:solidFill>
                <a:latin typeface="HGS創英角ｺﾞｼｯｸUB" panose="020B0900000000000000" pitchFamily="50" charset="-128"/>
                <a:ea typeface="HGS創英角ｺﾞｼｯｸUB" panose="020B0900000000000000" pitchFamily="50" charset="-128"/>
              </a:rPr>
              <a:t>　補助対象となる経費</a:t>
            </a:r>
            <a:endParaRPr lang="ja-JP" altLang="en-US" sz="1400" b="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28" name="テキスト ボックス 27">
            <a:extLst>
              <a:ext uri="{FF2B5EF4-FFF2-40B4-BE49-F238E27FC236}">
                <a16:creationId xmlns:a16="http://schemas.microsoft.com/office/drawing/2014/main" id="{6096D26C-E8A5-4ACE-B7AB-6391153B6D18}"/>
              </a:ext>
            </a:extLst>
          </p:cNvPr>
          <p:cNvSpPr txBox="1"/>
          <p:nvPr/>
        </p:nvSpPr>
        <p:spPr>
          <a:xfrm>
            <a:off x="226529" y="807483"/>
            <a:ext cx="6404942" cy="1246495"/>
          </a:xfrm>
          <a:prstGeom prst="rect">
            <a:avLst/>
          </a:prstGeom>
          <a:noFill/>
        </p:spPr>
        <p:txBody>
          <a:bodyPr wrap="square" rtlCol="0">
            <a:spAutoFit/>
          </a:bodyPr>
          <a:lstStyle/>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①　除却工事費</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②　除却工事により生じた廃材等の収集運搬費及び処分費</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③　周辺への安全を確保する上で、解体工事及び廃材等の処分に付随して行うことが適当</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en-US" altLang="ja-JP" sz="1200" dirty="0">
                <a:latin typeface="AR P丸ゴシック体E" panose="020F0900000000000000" pitchFamily="50" charset="-128"/>
                <a:ea typeface="AR P丸ゴシック体E" panose="020F0900000000000000" pitchFamily="50" charset="-128"/>
              </a:rPr>
              <a:t> </a:t>
            </a:r>
            <a:r>
              <a:rPr kumimoji="1" lang="ja-JP" altLang="en-US" sz="1200" dirty="0">
                <a:latin typeface="AR P丸ゴシック体E" panose="020F0900000000000000" pitchFamily="50" charset="-128"/>
                <a:ea typeface="AR P丸ゴシック体E" panose="020F0900000000000000" pitchFamily="50" charset="-128"/>
              </a:rPr>
              <a:t>　　であると町長が認める工事等に係る経費</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④　以上に係る諸経費</a:t>
            </a:r>
            <a:endParaRPr kumimoji="1" lang="en-US" altLang="ja-JP" sz="1200" dirty="0">
              <a:latin typeface="AR P丸ゴシック体E" panose="020F0900000000000000" pitchFamily="50" charset="-128"/>
              <a:ea typeface="AR P丸ゴシック体E" panose="020F0900000000000000" pitchFamily="50" charset="-128"/>
            </a:endParaRPr>
          </a:p>
        </p:txBody>
      </p:sp>
      <p:sp>
        <p:nvSpPr>
          <p:cNvPr id="29" name="正方形/長方形 28">
            <a:extLst>
              <a:ext uri="{FF2B5EF4-FFF2-40B4-BE49-F238E27FC236}">
                <a16:creationId xmlns:a16="http://schemas.microsoft.com/office/drawing/2014/main" id="{C42911F5-D9DF-4025-9F47-C7932C38A8BB}"/>
              </a:ext>
            </a:extLst>
          </p:cNvPr>
          <p:cNvSpPr/>
          <p:nvPr/>
        </p:nvSpPr>
        <p:spPr>
          <a:xfrm>
            <a:off x="180975" y="2265013"/>
            <a:ext cx="6496050" cy="26270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テキスト ボックス 29">
            <a:extLst>
              <a:ext uri="{FF2B5EF4-FFF2-40B4-BE49-F238E27FC236}">
                <a16:creationId xmlns:a16="http://schemas.microsoft.com/office/drawing/2014/main" id="{18C5A2C2-7F1E-4BD0-9523-7778CED5A832}"/>
              </a:ext>
            </a:extLst>
          </p:cNvPr>
          <p:cNvSpPr txBox="1"/>
          <p:nvPr/>
        </p:nvSpPr>
        <p:spPr>
          <a:xfrm>
            <a:off x="226529" y="2700354"/>
            <a:ext cx="6404942" cy="2155462"/>
          </a:xfrm>
          <a:prstGeom prst="rect">
            <a:avLst/>
          </a:prstGeom>
          <a:noFill/>
        </p:spPr>
        <p:txBody>
          <a:bodyPr wrap="square" rtlCol="0">
            <a:spAutoFit/>
          </a:bodyPr>
          <a:lstStyle/>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①　補助金の交付の決定を受ける前に着手した工事</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M" panose="020F0600000000000000" pitchFamily="50" charset="-128"/>
                <a:ea typeface="AR P丸ゴシック体M" panose="020F0600000000000000" pitchFamily="50" charset="-128"/>
              </a:rPr>
              <a:t>　　（不良住宅等の状況により緊急に工事を要する事情がある場合を除く。）</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②　他の制度等による除却に係る補助金の交付を受けようとする工事</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③　不良住宅等の一部を除却する工事</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④　建替えを目的とした工事</a:t>
            </a:r>
            <a:endParaRPr kumimoji="1" lang="en-US" altLang="ja-JP" sz="1200" dirty="0">
              <a:latin typeface="AR P丸ゴシック体E" panose="020F0900000000000000" pitchFamily="50" charset="-128"/>
              <a:ea typeface="AR P丸ゴシック体E" panose="020F0900000000000000" pitchFamily="50" charset="-128"/>
            </a:endParaRPr>
          </a:p>
          <a:p>
            <a:pPr>
              <a:lnSpc>
                <a:spcPts val="1800"/>
              </a:lnSpc>
            </a:pPr>
            <a:r>
              <a:rPr kumimoji="1" lang="ja-JP" altLang="en-US" sz="1200" dirty="0">
                <a:latin typeface="AR P丸ゴシック体M" panose="020F0600000000000000" pitchFamily="50" charset="-128"/>
                <a:ea typeface="AR P丸ゴシック体M" panose="020F0600000000000000" pitchFamily="50" charset="-128"/>
              </a:rPr>
              <a:t>　　（申請時に満</a:t>
            </a:r>
            <a:r>
              <a:rPr kumimoji="1" lang="en-US" altLang="ja-JP" sz="1200" dirty="0">
                <a:latin typeface="AR P丸ゴシック体M" panose="020F0600000000000000" pitchFamily="50" charset="-128"/>
                <a:ea typeface="AR P丸ゴシック体M" panose="020F0600000000000000" pitchFamily="50" charset="-128"/>
              </a:rPr>
              <a:t>45</a:t>
            </a:r>
            <a:r>
              <a:rPr kumimoji="1" lang="ja-JP" altLang="en-US" sz="1200" dirty="0">
                <a:latin typeface="AR P丸ゴシック体M" panose="020F0600000000000000" pitchFamily="50" charset="-128"/>
                <a:ea typeface="AR P丸ゴシック体M" panose="020F0600000000000000" pitchFamily="50" charset="-128"/>
              </a:rPr>
              <a:t>歳以下である町内の若者や移住希望者が空き家を取得し、除却して</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M" panose="020F0600000000000000" pitchFamily="50" charset="-128"/>
                <a:ea typeface="AR P丸ゴシック体M" panose="020F0600000000000000" pitchFamily="50" charset="-128"/>
              </a:rPr>
              <a:t>　　　新築し、定住する場合を除く。）</a:t>
            </a:r>
            <a:endParaRPr kumimoji="1" lang="en-US" altLang="ja-JP" sz="1200" dirty="0">
              <a:latin typeface="AR P丸ゴシック体M" panose="020F0600000000000000" pitchFamily="50" charset="-128"/>
              <a:ea typeface="AR P丸ゴシック体M" panose="020F0600000000000000" pitchFamily="50" charset="-128"/>
            </a:endParaRPr>
          </a:p>
          <a:p>
            <a:pPr>
              <a:lnSpc>
                <a:spcPts val="1800"/>
              </a:lnSpc>
            </a:pPr>
            <a:r>
              <a:rPr kumimoji="1" lang="ja-JP" altLang="en-US" sz="1200" dirty="0">
                <a:latin typeface="AR P丸ゴシック体E" panose="020F0900000000000000" pitchFamily="50" charset="-128"/>
                <a:ea typeface="AR P丸ゴシック体E" panose="020F0900000000000000" pitchFamily="50" charset="-128"/>
              </a:rPr>
              <a:t>⑤　不良住宅等の建物内及び敷地内の動産の処分費</a:t>
            </a:r>
          </a:p>
          <a:p>
            <a:pPr>
              <a:lnSpc>
                <a:spcPts val="1800"/>
              </a:lnSpc>
            </a:pPr>
            <a:endParaRPr kumimoji="1" lang="en-US" altLang="ja-JP" sz="1200" dirty="0">
              <a:latin typeface="AR P丸ゴシック体E" panose="020F0900000000000000" pitchFamily="50" charset="-128"/>
              <a:ea typeface="AR P丸ゴシック体E" panose="020F0900000000000000" pitchFamily="50" charset="-128"/>
            </a:endParaRPr>
          </a:p>
        </p:txBody>
      </p:sp>
      <p:sp>
        <p:nvSpPr>
          <p:cNvPr id="31" name="正方形/長方形 30">
            <a:extLst>
              <a:ext uri="{FF2B5EF4-FFF2-40B4-BE49-F238E27FC236}">
                <a16:creationId xmlns:a16="http://schemas.microsoft.com/office/drawing/2014/main" id="{5D0EB47C-720F-4164-B838-AF832289A49A}"/>
              </a:ext>
            </a:extLst>
          </p:cNvPr>
          <p:cNvSpPr/>
          <p:nvPr/>
        </p:nvSpPr>
        <p:spPr>
          <a:xfrm>
            <a:off x="138732" y="2221487"/>
            <a:ext cx="3877007" cy="307777"/>
          </a:xfrm>
          <a:prstGeom prst="rect">
            <a:avLst/>
          </a:prstGeom>
          <a:noFill/>
        </p:spPr>
        <p:txBody>
          <a:bodyPr wrap="square" lIns="91440" tIns="45720" rIns="91440" bIns="45720">
            <a:spAutoFit/>
          </a:bodyPr>
          <a:lstStyle/>
          <a:p>
            <a:r>
              <a:rPr lang="ja-JP" altLang="en-US" sz="1400" dirty="0">
                <a:ln w="0"/>
                <a:solidFill>
                  <a:schemeClr val="bg1"/>
                </a:solidFill>
                <a:latin typeface="HGS創英角ｺﾞｼｯｸUB" panose="020B0900000000000000" pitchFamily="50" charset="-128"/>
                <a:ea typeface="HGS創英角ｺﾞｼｯｸUB" panose="020B0900000000000000" pitchFamily="50" charset="-128"/>
              </a:rPr>
              <a:t>　補助対象とならない工事・経費</a:t>
            </a:r>
            <a:endParaRPr lang="ja-JP" altLang="en-US" sz="1400" b="0" cap="none" spc="0" dirty="0">
              <a:ln w="0"/>
              <a:solidFill>
                <a:schemeClr val="bg1"/>
              </a:solidFill>
              <a:latin typeface="HGS創英角ｺﾞｼｯｸUB" panose="020B0900000000000000" pitchFamily="50" charset="-128"/>
              <a:ea typeface="HGS創英角ｺﾞｼｯｸUB" panose="020B0900000000000000" pitchFamily="50" charset="-128"/>
            </a:endParaRPr>
          </a:p>
        </p:txBody>
      </p:sp>
      <p:pic>
        <p:nvPicPr>
          <p:cNvPr id="4" name="グラフィックス 3">
            <a:extLst>
              <a:ext uri="{FF2B5EF4-FFF2-40B4-BE49-F238E27FC236}">
                <a16:creationId xmlns:a16="http://schemas.microsoft.com/office/drawing/2014/main" id="{49944647-3B55-4C1B-A7FF-38B39E77048A}"/>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6524" y="8015168"/>
            <a:ext cx="3417531" cy="526497"/>
          </a:xfrm>
          <a:prstGeom prst="rect">
            <a:avLst/>
          </a:prstGeom>
        </p:spPr>
      </p:pic>
      <p:sp>
        <p:nvSpPr>
          <p:cNvPr id="37" name="正方形/長方形 36">
            <a:extLst>
              <a:ext uri="{FF2B5EF4-FFF2-40B4-BE49-F238E27FC236}">
                <a16:creationId xmlns:a16="http://schemas.microsoft.com/office/drawing/2014/main" id="{86DCF000-4A78-4898-9F7A-47C296AA7FB9}"/>
              </a:ext>
            </a:extLst>
          </p:cNvPr>
          <p:cNvSpPr/>
          <p:nvPr/>
        </p:nvSpPr>
        <p:spPr>
          <a:xfrm>
            <a:off x="186524" y="7720580"/>
            <a:ext cx="6496050" cy="75646"/>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aphicFrame>
        <p:nvGraphicFramePr>
          <p:cNvPr id="9" name="図表 8">
            <a:extLst>
              <a:ext uri="{FF2B5EF4-FFF2-40B4-BE49-F238E27FC236}">
                <a16:creationId xmlns:a16="http://schemas.microsoft.com/office/drawing/2014/main" id="{EE4E5DF0-9C7D-4C7F-AA48-1389F1D26695}"/>
              </a:ext>
            </a:extLst>
          </p:cNvPr>
          <p:cNvGraphicFramePr/>
          <p:nvPr>
            <p:extLst>
              <p:ext uri="{D42A27DB-BD31-4B8C-83A1-F6EECF244321}">
                <p14:modId xmlns:p14="http://schemas.microsoft.com/office/powerpoint/2010/main" val="1584369612"/>
              </p:ext>
            </p:extLst>
          </p:nvPr>
        </p:nvGraphicFramePr>
        <p:xfrm>
          <a:off x="272082" y="5881428"/>
          <a:ext cx="6404943" cy="16518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8" name="テキスト ボックス 37">
            <a:extLst>
              <a:ext uri="{FF2B5EF4-FFF2-40B4-BE49-F238E27FC236}">
                <a16:creationId xmlns:a16="http://schemas.microsoft.com/office/drawing/2014/main" id="{D958A2FC-A84A-40F0-9E0B-02806BB84174}"/>
              </a:ext>
            </a:extLst>
          </p:cNvPr>
          <p:cNvSpPr txBox="1"/>
          <p:nvPr/>
        </p:nvSpPr>
        <p:spPr>
          <a:xfrm>
            <a:off x="174760" y="5742929"/>
            <a:ext cx="3334863" cy="276999"/>
          </a:xfrm>
          <a:prstGeom prst="rect">
            <a:avLst/>
          </a:prstGeom>
          <a:noFill/>
        </p:spPr>
        <p:txBody>
          <a:bodyPr wrap="square" rtlCol="0">
            <a:spAutoFit/>
          </a:bodyPr>
          <a:lstStyle/>
          <a:p>
            <a:r>
              <a:rPr kumimoji="1" lang="en-US" altLang="ja-JP" sz="1200" dirty="0">
                <a:latin typeface="AR P丸ゴシック体M" panose="020F0600000000000000" pitchFamily="50" charset="-128"/>
                <a:ea typeface="AR P丸ゴシック体M" panose="020F0600000000000000" pitchFamily="50" charset="-128"/>
              </a:rPr>
              <a:t>【</a:t>
            </a:r>
            <a:r>
              <a:rPr kumimoji="1" lang="ja-JP" altLang="en-US" sz="1200" dirty="0">
                <a:latin typeface="AR P丸ゴシック体M" panose="020F0600000000000000" pitchFamily="50" charset="-128"/>
                <a:ea typeface="AR P丸ゴシック体M" panose="020F0600000000000000" pitchFamily="50" charset="-128"/>
              </a:rPr>
              <a:t>相談から補助金交付までの流れについて</a:t>
            </a:r>
            <a:r>
              <a:rPr kumimoji="1" lang="en-US" altLang="ja-JP" sz="1200" dirty="0">
                <a:latin typeface="AR P丸ゴシック体M" panose="020F0600000000000000" pitchFamily="50" charset="-128"/>
                <a:ea typeface="AR P丸ゴシック体M" panose="020F0600000000000000" pitchFamily="50" charset="-128"/>
              </a:rPr>
              <a:t>】</a:t>
            </a:r>
            <a:endParaRPr kumimoji="1" lang="ja-JP" altLang="en-US" sz="1200" dirty="0">
              <a:latin typeface="AR P丸ゴシック体M" panose="020F0600000000000000" pitchFamily="50" charset="-128"/>
              <a:ea typeface="AR P丸ゴシック体M" panose="020F0600000000000000" pitchFamily="50" charset="-128"/>
            </a:endParaRPr>
          </a:p>
        </p:txBody>
      </p:sp>
      <p:sp>
        <p:nvSpPr>
          <p:cNvPr id="2" name="テキスト ボックス 1">
            <a:extLst>
              <a:ext uri="{FF2B5EF4-FFF2-40B4-BE49-F238E27FC236}">
                <a16:creationId xmlns:a16="http://schemas.microsoft.com/office/drawing/2014/main" id="{3E920279-D160-5B82-7FEC-3DBB821783BB}"/>
              </a:ext>
            </a:extLst>
          </p:cNvPr>
          <p:cNvSpPr txBox="1"/>
          <p:nvPr/>
        </p:nvSpPr>
        <p:spPr>
          <a:xfrm>
            <a:off x="3213939" y="8421308"/>
            <a:ext cx="3324409" cy="830997"/>
          </a:xfrm>
          <a:prstGeom prst="rect">
            <a:avLst/>
          </a:prstGeom>
          <a:noFill/>
        </p:spPr>
        <p:txBody>
          <a:bodyPr wrap="square" rtlCol="0">
            <a:spAutoFit/>
          </a:bodyPr>
          <a:lstStyle/>
          <a:p>
            <a:r>
              <a:rPr kumimoji="1" lang="ja-JP" altLang="en-US" sz="1200" dirty="0">
                <a:latin typeface="AR P丸ゴシック体M" panose="020F0600000000000000" pitchFamily="50" charset="-128"/>
                <a:ea typeface="AR P丸ゴシック体M" panose="020F0600000000000000" pitchFamily="50" charset="-128"/>
              </a:rPr>
              <a:t>＜担当＞</a:t>
            </a:r>
            <a:endParaRPr kumimoji="1" lang="en-US" altLang="ja-JP" sz="1200" dirty="0">
              <a:latin typeface="AR P丸ゴシック体M" panose="020F0600000000000000" pitchFamily="50" charset="-128"/>
              <a:ea typeface="AR P丸ゴシック体M" panose="020F0600000000000000" pitchFamily="50" charset="-128"/>
            </a:endParaRPr>
          </a:p>
          <a:p>
            <a:r>
              <a:rPr kumimoji="1" lang="ja-JP" altLang="en-US" sz="1200" dirty="0">
                <a:latin typeface="AR P丸ゴシック体E" panose="020F0900000000000000" pitchFamily="50" charset="-128"/>
                <a:ea typeface="AR P丸ゴシック体E" panose="020F0900000000000000" pitchFamily="50" charset="-128"/>
              </a:rPr>
              <a:t>舟形町役場 地域整備課 建設企画係</a:t>
            </a:r>
            <a:endParaRPr kumimoji="1" lang="en-US" altLang="ja-JP" sz="1200" dirty="0">
              <a:latin typeface="AR P丸ゴシック体M" panose="020F0600000000000000" pitchFamily="50" charset="-128"/>
              <a:ea typeface="AR P丸ゴシック体M" panose="020F0600000000000000" pitchFamily="50" charset="-128"/>
            </a:endParaRPr>
          </a:p>
          <a:p>
            <a:r>
              <a:rPr kumimoji="1" lang="ja-JP" altLang="en-US" sz="1200" dirty="0">
                <a:latin typeface="AR P丸ゴシック体M" panose="020F0600000000000000" pitchFamily="50" charset="-128"/>
                <a:ea typeface="AR P丸ゴシック体M" panose="020F0600000000000000" pitchFamily="50" charset="-128"/>
              </a:rPr>
              <a:t>〒</a:t>
            </a:r>
            <a:r>
              <a:rPr kumimoji="1" lang="en-US" altLang="ja-JP" sz="1200" dirty="0">
                <a:latin typeface="AR P丸ゴシック体M" panose="020F0600000000000000" pitchFamily="50" charset="-128"/>
                <a:ea typeface="AR P丸ゴシック体M" panose="020F0600000000000000" pitchFamily="50" charset="-128"/>
              </a:rPr>
              <a:t>999-4601</a:t>
            </a:r>
            <a:r>
              <a:rPr kumimoji="1" lang="ja-JP" altLang="en-US" sz="1200" dirty="0">
                <a:latin typeface="AR P丸ゴシック体M" panose="020F0600000000000000" pitchFamily="50" charset="-128"/>
                <a:ea typeface="AR P丸ゴシック体M" panose="020F0600000000000000" pitchFamily="50" charset="-128"/>
              </a:rPr>
              <a:t>　山形県最上郡舟形町舟形</a:t>
            </a:r>
            <a:r>
              <a:rPr kumimoji="1" lang="en-US" altLang="ja-JP" sz="1200" dirty="0">
                <a:latin typeface="AR P丸ゴシック体M" panose="020F0600000000000000" pitchFamily="50" charset="-128"/>
                <a:ea typeface="AR P丸ゴシック体M" panose="020F0600000000000000" pitchFamily="50" charset="-128"/>
              </a:rPr>
              <a:t>263</a:t>
            </a:r>
            <a:endParaRPr kumimoji="1" lang="ja-JP" altLang="en-US" sz="1200" dirty="0">
              <a:latin typeface="AR P丸ゴシック体M" panose="020F0600000000000000" pitchFamily="50" charset="-128"/>
              <a:ea typeface="AR P丸ゴシック体M" panose="020F0600000000000000" pitchFamily="50" charset="-128"/>
            </a:endParaRPr>
          </a:p>
          <a:p>
            <a:r>
              <a:rPr kumimoji="1" lang="en-US" altLang="ja-JP" sz="1200" dirty="0">
                <a:latin typeface="AR P丸ゴシック体M" panose="020F0600000000000000" pitchFamily="50" charset="-128"/>
                <a:ea typeface="AR P丸ゴシック体M" panose="020F0600000000000000" pitchFamily="50" charset="-128"/>
              </a:rPr>
              <a:t>TEL 0233-32-0915</a:t>
            </a:r>
            <a:r>
              <a:rPr kumimoji="1" lang="ja-JP" altLang="en-US" sz="1200" dirty="0">
                <a:latin typeface="AR P丸ゴシック体M" panose="020F0600000000000000" pitchFamily="50" charset="-128"/>
                <a:ea typeface="AR P丸ゴシック体M" panose="020F0600000000000000" pitchFamily="50" charset="-128"/>
              </a:rPr>
              <a:t>　　</a:t>
            </a:r>
            <a:r>
              <a:rPr kumimoji="1" lang="en-US" altLang="ja-JP" sz="1200" dirty="0">
                <a:latin typeface="AR P丸ゴシック体M" panose="020F0600000000000000" pitchFamily="50" charset="-128"/>
                <a:ea typeface="AR P丸ゴシック体M" panose="020F0600000000000000" pitchFamily="50" charset="-128"/>
              </a:rPr>
              <a:t>FAX 0233-32-2117</a:t>
            </a:r>
            <a:endParaRPr kumimoji="1" lang="ja-JP" altLang="en-US" sz="1200" dirty="0">
              <a:latin typeface="AR P丸ゴシック体M" panose="020F0600000000000000" pitchFamily="50" charset="-128"/>
              <a:ea typeface="AR P丸ゴシック体M" panose="020F0600000000000000" pitchFamily="50" charset="-128"/>
            </a:endParaRPr>
          </a:p>
        </p:txBody>
      </p:sp>
    </p:spTree>
    <p:extLst>
      <p:ext uri="{BB962C8B-B14F-4D97-AF65-F5344CB8AC3E}">
        <p14:creationId xmlns:p14="http://schemas.microsoft.com/office/powerpoint/2010/main" val="3658766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699</TotalTime>
  <Words>664</Words>
  <Application>Microsoft Office PowerPoint</Application>
  <PresentationFormat>A4 210 x 297 mm</PresentationFormat>
  <Paragraphs>60</Paragraphs>
  <Slides>2</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vt:i4>
      </vt:variant>
    </vt:vector>
  </HeadingPairs>
  <TitlesOfParts>
    <vt:vector size="9" baseType="lpstr">
      <vt:lpstr>AR P丸ゴシック体E</vt:lpstr>
      <vt:lpstr>AR P丸ゴシック体M</vt:lpstr>
      <vt:lpstr>HGS創英角ｺﾞｼｯｸUB</vt:lpstr>
      <vt:lpstr>Arial</vt:lpstr>
      <vt:lpstr>Calibri</vt:lpstr>
      <vt:lpstr>Calibri Light</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松原 竣</dc:creator>
  <cp:lastModifiedBy>地域整備課</cp:lastModifiedBy>
  <cp:revision>42</cp:revision>
  <cp:lastPrinted>2026-03-30T01:29:08Z</cp:lastPrinted>
  <dcterms:created xsi:type="dcterms:W3CDTF">2018-06-14T04:24:07Z</dcterms:created>
  <dcterms:modified xsi:type="dcterms:W3CDTF">2026-03-30T01:29:18Z</dcterms:modified>
</cp:coreProperties>
</file>